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32"/>
  </p:notesMasterIdLst>
  <p:sldIdLst>
    <p:sldId id="264" r:id="rId2"/>
    <p:sldId id="256" r:id="rId3"/>
    <p:sldId id="257" r:id="rId4"/>
    <p:sldId id="280" r:id="rId5"/>
    <p:sldId id="259" r:id="rId6"/>
    <p:sldId id="276" r:id="rId7"/>
    <p:sldId id="285" r:id="rId8"/>
    <p:sldId id="286" r:id="rId9"/>
    <p:sldId id="287" r:id="rId10"/>
    <p:sldId id="288" r:id="rId11"/>
    <p:sldId id="289" r:id="rId12"/>
    <p:sldId id="290" r:id="rId13"/>
    <p:sldId id="282" r:id="rId14"/>
    <p:sldId id="291" r:id="rId15"/>
    <p:sldId id="262" r:id="rId16"/>
    <p:sldId id="283" r:id="rId17"/>
    <p:sldId id="278" r:id="rId18"/>
    <p:sldId id="292" r:id="rId19"/>
    <p:sldId id="265" r:id="rId20"/>
    <p:sldId id="269" r:id="rId21"/>
    <p:sldId id="293" r:id="rId22"/>
    <p:sldId id="294" r:id="rId23"/>
    <p:sldId id="295" r:id="rId24"/>
    <p:sldId id="296" r:id="rId25"/>
    <p:sldId id="297" r:id="rId26"/>
    <p:sldId id="279" r:id="rId27"/>
    <p:sldId id="300" r:id="rId28"/>
    <p:sldId id="298" r:id="rId29"/>
    <p:sldId id="299" r:id="rId30"/>
    <p:sldId id="274" r:id="rId31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A606B-04F0-402F-9AB3-775F36D4D57E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C49A3-A3B8-4CFD-9609-BCC7A515B1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62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C49A3-A3B8-4CFD-9609-BCC7A515B17A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949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C49A3-A3B8-4CFD-9609-BCC7A515B17A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949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ige driehoe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17" name="Ondertitel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nl-NL"/>
              <a:t>Klik om de ondertitelstijl van het model te bewerken</a:t>
            </a:r>
            <a:endParaRPr kumimoji="0" lang="en-US"/>
          </a:p>
        </p:txBody>
      </p:sp>
      <p:grpSp>
        <p:nvGrpSpPr>
          <p:cNvPr id="2" name="Groe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rije v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Vrije v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Vrije v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echte verbindingslijn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ijdelijke aanduiding voor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19" name="Tijdelijke aanduiding voor voettekst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nl-NL"/>
          </a:p>
        </p:txBody>
      </p:sp>
      <p:sp>
        <p:nvSpPr>
          <p:cNvPr id="27" name="Tijdelijke aanduiding voor dianumm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Punthaak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unthaak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elijking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nl-NL"/>
              <a:t>Klik om de modelstijlen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nl-NL"/>
              <a:t>Klik op het pictogram als u een afbeelding wilt toevoegen</a:t>
            </a:r>
            <a:endParaRPr kumimoji="0" lang="en-US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8" name="Vrije v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Vrije v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hthoekige driehoe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Rechte verbindingslijn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unthaak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unthaak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nl-NL"/>
              <a:t>Klik om de modelstijlen te bewerken</a:t>
            </a:r>
          </a:p>
          <a:p>
            <a:pPr lvl="1" eaLnBrk="1" latinLnBrk="0" hangingPunct="1"/>
            <a:r>
              <a:rPr lang="nl-NL"/>
              <a:t>Tweede niveau</a:t>
            </a:r>
          </a:p>
          <a:p>
            <a:pPr lvl="2" eaLnBrk="1" latinLnBrk="0" hangingPunct="1"/>
            <a:r>
              <a:rPr lang="nl-NL"/>
              <a:t>Derde niveau</a:t>
            </a:r>
          </a:p>
          <a:p>
            <a:pPr lvl="3" eaLnBrk="1" latinLnBrk="0" hangingPunct="1"/>
            <a:r>
              <a:rPr lang="nl-NL"/>
              <a:t>Vierde niveau</a:t>
            </a:r>
          </a:p>
          <a:p>
            <a:pPr lvl="4" eaLnBrk="1" latinLnBrk="0" hangingPunct="1"/>
            <a:r>
              <a:rPr lang="nl-NL"/>
              <a:t>Vijfde niveau</a:t>
            </a:r>
            <a:endParaRPr kumimoji="0"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rije v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Vrije v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echthoekige driehoe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Rechte verbindingslijn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jdelijke aanduiding voor titel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nl-NL"/>
              <a:t>Klik om de stijl te bewerken</a:t>
            </a:r>
            <a:endParaRPr kumimoji="0" lang="en-US"/>
          </a:p>
        </p:txBody>
      </p:sp>
      <p:sp>
        <p:nvSpPr>
          <p:cNvPr id="30" name="Tijdelijke aanduiding voor tekst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nl-NL"/>
              <a:t>Klik om de modelstijlen te bewerken</a:t>
            </a:r>
          </a:p>
          <a:p>
            <a:pPr lvl="1" eaLnBrk="1" latinLnBrk="0" hangingPunct="1"/>
            <a:r>
              <a:rPr kumimoji="0" lang="nl-NL"/>
              <a:t>Tweede niveau</a:t>
            </a:r>
          </a:p>
          <a:p>
            <a:pPr lvl="2" eaLnBrk="1" latinLnBrk="0" hangingPunct="1"/>
            <a:r>
              <a:rPr kumimoji="0" lang="nl-NL"/>
              <a:t>Derde niveau</a:t>
            </a:r>
          </a:p>
          <a:p>
            <a:pPr lvl="3" eaLnBrk="1" latinLnBrk="0" hangingPunct="1"/>
            <a:r>
              <a:rPr kumimoji="0" lang="nl-NL"/>
              <a:t>Vierde niveau</a:t>
            </a:r>
          </a:p>
          <a:p>
            <a:pPr lvl="4" eaLnBrk="1" latinLnBrk="0" hangingPunct="1"/>
            <a:r>
              <a:rPr kumimoji="0" lang="nl-NL"/>
              <a:t>Vijfde niveau</a:t>
            </a:r>
            <a:endParaRPr kumimoji="0" lang="en-US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C022C44-B446-42B8-8CE4-B9B31AD418F0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22" name="Tijdelijke aanduiding voor voettekst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nl-NL"/>
          </a:p>
        </p:txBody>
      </p:sp>
      <p:sp>
        <p:nvSpPr>
          <p:cNvPr id="18" name="Tijdelijke aanduiding voor dianumm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975498F-720C-4C53-AF5F-A64615CAA25A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251520" y="5445224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251520" y="5698658"/>
            <a:ext cx="8424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Ouderpresentatie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Seizoen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2026-2027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736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1520" y="5644829"/>
            <a:ext cx="7772400" cy="1199704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Welkom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bij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Handbalschool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Brabant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1905000" cy="28575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1875874"/>
            <a:ext cx="1905000" cy="28575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844824"/>
            <a:ext cx="1905000" cy="2857500"/>
          </a:xfrm>
          <a:prstGeom prst="rect">
            <a:avLst/>
          </a:prstGeom>
        </p:spPr>
      </p:pic>
      <p:sp>
        <p:nvSpPr>
          <p:cNvPr id="8" name="Tekstvak 7"/>
          <p:cNvSpPr txBox="1"/>
          <p:nvPr/>
        </p:nvSpPr>
        <p:spPr>
          <a:xfrm>
            <a:off x="323528" y="4707957"/>
            <a:ext cx="8424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Chantal	 </a:t>
            </a:r>
            <a:r>
              <a:rPr lang="en-US" dirty="0" err="1"/>
              <a:t>Gerardu</a:t>
            </a:r>
            <a:r>
              <a:rPr lang="en-US" dirty="0"/>
              <a:t>	     Ilse van </a:t>
            </a:r>
            <a:r>
              <a:rPr lang="en-US" dirty="0" err="1"/>
              <a:t>Exel</a:t>
            </a:r>
            <a:r>
              <a:rPr lang="en-US" dirty="0"/>
              <a:t>		         Andrea </a:t>
            </a:r>
            <a:r>
              <a:rPr lang="en-US" dirty="0" err="1"/>
              <a:t>Naalden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4497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Tekstvak 3"/>
          <p:cNvSpPr txBox="1"/>
          <p:nvPr/>
        </p:nvSpPr>
        <p:spPr>
          <a:xfrm>
            <a:off x="611560" y="1916832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entury Gothic" panose="020B0502020202020204" pitchFamily="34" charset="0"/>
              </a:rPr>
              <a:t>Onze</a:t>
            </a:r>
            <a:r>
              <a:rPr lang="en-US" sz="2400" dirty="0">
                <a:latin typeface="Century Gothic" panose="020B0502020202020204" pitchFamily="34" charset="0"/>
              </a:rPr>
              <a:t> trainers: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122574"/>
              </p:ext>
            </p:extLst>
          </p:nvPr>
        </p:nvGraphicFramePr>
        <p:xfrm>
          <a:off x="467544" y="2361852"/>
          <a:ext cx="8165887" cy="3731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4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27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8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078">
                <a:tc>
                  <a:txBody>
                    <a:bodyPr/>
                    <a:lstStyle/>
                    <a:p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entury Gothic" panose="020B0502020202020204" pitchFamily="34" charset="0"/>
                        </a:rPr>
                        <a:t>Meisjes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entury Gothic" panose="020B0502020202020204" pitchFamily="34" charset="0"/>
                        </a:rPr>
                        <a:t>Jongens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6554">
                <a:tc>
                  <a:txBody>
                    <a:bodyPr/>
                    <a:lstStyle/>
                    <a:p>
                      <a:r>
                        <a:rPr lang="en-US" baseline="0" dirty="0">
                          <a:latin typeface="Century Gothic" panose="020B0502020202020204" pitchFamily="34" charset="0"/>
                        </a:rPr>
                        <a:t>E/D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(2014-2015-2016)</a:t>
                      </a:r>
                    </a:p>
                    <a:p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entury Gothic" panose="020B0502020202020204" pitchFamily="34" charset="0"/>
                        </a:rPr>
                        <a:t>Sofie</a:t>
                      </a:r>
                      <a:r>
                        <a:rPr lang="en-US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baseline="0" dirty="0" err="1">
                          <a:latin typeface="Century Gothic" panose="020B0502020202020204" pitchFamily="34" charset="0"/>
                        </a:rPr>
                        <a:t>Huigen</a:t>
                      </a:r>
                      <a:endParaRPr lang="en-US" baseline="0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US" baseline="0" dirty="0">
                          <a:latin typeface="Century Gothic" panose="020B0502020202020204" pitchFamily="34" charset="0"/>
                        </a:rPr>
                        <a:t>Julia Huigen</a:t>
                      </a:r>
                    </a:p>
                    <a:p>
                      <a:r>
                        <a:rPr lang="en-US" baseline="0" dirty="0" err="1">
                          <a:latin typeface="Century Gothic" panose="020B0502020202020204" pitchFamily="34" charset="0"/>
                        </a:rPr>
                        <a:t>Jaride</a:t>
                      </a:r>
                      <a:r>
                        <a:rPr lang="en-US" baseline="0" dirty="0">
                          <a:latin typeface="Century Gothic" panose="020B0502020202020204" pitchFamily="34" charset="0"/>
                        </a:rPr>
                        <a:t> Koolen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Bjorn </a:t>
                      </a:r>
                      <a:r>
                        <a:rPr lang="en-US" dirty="0" err="1">
                          <a:latin typeface="Century Gothic" panose="020B0502020202020204" pitchFamily="34" charset="0"/>
                        </a:rPr>
                        <a:t>Poppelaars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Jurgen Tak</a:t>
                      </a:r>
                    </a:p>
                    <a:p>
                      <a:endParaRPr lang="en-US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Linus, Rik, Jens en Micha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367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C</a:t>
                      </a:r>
                    </a:p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(2012-2013)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Hans de </a:t>
                      </a:r>
                      <a:r>
                        <a:rPr lang="en-US" dirty="0" err="1">
                          <a:latin typeface="Century Gothic" panose="020B0502020202020204" pitchFamily="34" charset="0"/>
                        </a:rPr>
                        <a:t>Rooij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Floor</a:t>
                      </a:r>
                      <a:r>
                        <a:rPr lang="en-US" baseline="0" dirty="0">
                          <a:latin typeface="Century Gothic" panose="020B0502020202020204" pitchFamily="34" charset="0"/>
                        </a:rPr>
                        <a:t> van Exel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Kevin van Erp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nl-NL" dirty="0">
                          <a:latin typeface="Century Gothic" panose="020B0502020202020204" pitchFamily="34" charset="0"/>
                        </a:rPr>
                        <a:t>Maarten van Bladel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367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B</a:t>
                      </a:r>
                    </a:p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(2010-2011)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Kyra </a:t>
                      </a:r>
                      <a:r>
                        <a:rPr lang="en-US" dirty="0" err="1">
                          <a:latin typeface="Century Gothic" panose="020B0502020202020204" pitchFamily="34" charset="0"/>
                        </a:rPr>
                        <a:t>Gommans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Anouk</a:t>
                      </a:r>
                      <a:r>
                        <a:rPr lang="en-US" baseline="0" dirty="0">
                          <a:latin typeface="Century Gothic" panose="020B0502020202020204" pitchFamily="34" charset="0"/>
                        </a:rPr>
                        <a:t> de </a:t>
                      </a:r>
                      <a:r>
                        <a:rPr lang="en-US" baseline="0" dirty="0" err="1">
                          <a:latin typeface="Century Gothic" panose="020B0502020202020204" pitchFamily="34" charset="0"/>
                        </a:rPr>
                        <a:t>Leeuw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Geen </a:t>
                      </a:r>
                      <a:r>
                        <a:rPr lang="en-US" dirty="0" err="1">
                          <a:latin typeface="Century Gothic" panose="020B0502020202020204" pitchFamily="34" charset="0"/>
                        </a:rPr>
                        <a:t>jongens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dirty="0" err="1">
                          <a:latin typeface="Century Gothic" panose="020B0502020202020204" pitchFamily="34" charset="0"/>
                        </a:rPr>
                        <a:t>groep</a:t>
                      </a:r>
                      <a:r>
                        <a:rPr lang="en-US" dirty="0">
                          <a:latin typeface="Century Gothic" panose="020B0502020202020204" pitchFamily="34" charset="0"/>
                        </a:rPr>
                        <a:t> die </a:t>
                      </a:r>
                      <a:r>
                        <a:rPr lang="en-US" dirty="0" err="1">
                          <a:latin typeface="Century Gothic" panose="020B0502020202020204" pitchFamily="34" charset="0"/>
                        </a:rPr>
                        <a:t>seizoen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078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Keeper</a:t>
                      </a:r>
                      <a:r>
                        <a:rPr lang="en-US" baseline="0" dirty="0">
                          <a:latin typeface="Century Gothic" panose="020B0502020202020204" pitchFamily="34" charset="0"/>
                        </a:rPr>
                        <a:t> trainers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Tom de</a:t>
                      </a:r>
                      <a:r>
                        <a:rPr lang="en-US" baseline="0" dirty="0"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baseline="0" dirty="0" err="1">
                          <a:latin typeface="Century Gothic" panose="020B0502020202020204" pitchFamily="34" charset="0"/>
                        </a:rPr>
                        <a:t>Leeuw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Century Gothic" panose="020B0502020202020204" pitchFamily="34" charset="0"/>
                        </a:rPr>
                        <a:t>vacature</a:t>
                      </a:r>
                      <a:endParaRPr lang="nl-NL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84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37003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Ondertitel 2"/>
          <p:cNvSpPr>
            <a:spLocks noGrp="1"/>
          </p:cNvSpPr>
          <p:nvPr>
            <p:ph type="subTitle" idx="1"/>
          </p:nvPr>
        </p:nvSpPr>
        <p:spPr>
          <a:xfrm>
            <a:off x="251520" y="5644829"/>
            <a:ext cx="7772400" cy="1199704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Onze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trainers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44500" y="1988840"/>
            <a:ext cx="86409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VOG van </a:t>
            </a:r>
            <a:r>
              <a:rPr lang="en-US" sz="2400" dirty="0" err="1">
                <a:latin typeface="Century Gothic" panose="020B0502020202020204" pitchFamily="34" charset="0"/>
              </a:rPr>
              <a:t>iedereen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Seizoen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overeenkomsten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voor</a:t>
            </a:r>
            <a:r>
              <a:rPr lang="en-US" sz="2400" dirty="0">
                <a:latin typeface="Century Gothic" panose="020B0502020202020204" pitchFamily="34" charset="0"/>
              </a:rPr>
              <a:t> trainers (en </a:t>
            </a:r>
            <a:r>
              <a:rPr lang="en-US" sz="2400" dirty="0" err="1">
                <a:latin typeface="Century Gothic" panose="020B0502020202020204" pitchFamily="34" charset="0"/>
              </a:rPr>
              <a:t>vrijwilligers</a:t>
            </a:r>
            <a:r>
              <a:rPr lang="en-US" sz="2400" dirty="0">
                <a:latin typeface="Century Gothic" panose="020B0502020202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Hoofdtrainers</a:t>
            </a:r>
            <a:r>
              <a:rPr lang="en-US" sz="2400" dirty="0">
                <a:latin typeface="Century Gothic" panose="020B0502020202020204" pitchFamily="34" charset="0"/>
              </a:rPr>
              <a:t> HT2 of 3 (of in </a:t>
            </a:r>
            <a:r>
              <a:rPr lang="en-US" sz="2400" dirty="0" err="1">
                <a:latin typeface="Century Gothic" panose="020B0502020202020204" pitchFamily="34" charset="0"/>
              </a:rPr>
              <a:t>opleiding</a:t>
            </a:r>
            <a:r>
              <a:rPr lang="en-US" sz="2400" dirty="0">
                <a:latin typeface="Century Gothic" panose="020B0502020202020204" pitchFamily="34" charset="0"/>
              </a:rPr>
              <a:t>) en HT4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Ervaren</a:t>
            </a:r>
            <a:r>
              <a:rPr lang="en-US" sz="2400" dirty="0">
                <a:latin typeface="Century Gothic" panose="020B0502020202020204" pitchFamily="34" charset="0"/>
              </a:rPr>
              <a:t> en al </a:t>
            </a:r>
            <a:r>
              <a:rPr lang="en-US" sz="2400" dirty="0" err="1">
                <a:latin typeface="Century Gothic" panose="020B0502020202020204" pitchFamily="34" charset="0"/>
              </a:rPr>
              <a:t>lang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verbonden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Nieuwe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jonge</a:t>
            </a:r>
            <a:r>
              <a:rPr lang="en-US" sz="2400" dirty="0">
                <a:latin typeface="Century Gothic" panose="020B0502020202020204" pitchFamily="34" charset="0"/>
              </a:rPr>
              <a:t> trainers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 err="1">
                <a:latin typeface="Century Gothic" panose="020B0502020202020204" pitchFamily="34" charset="0"/>
              </a:rPr>
              <a:t>Wij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bieden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onze</a:t>
            </a:r>
            <a:r>
              <a:rPr lang="en-US" sz="2400" dirty="0">
                <a:latin typeface="Century Gothic" panose="020B0502020202020204" pitchFamily="34" charset="0"/>
              </a:rPr>
              <a:t> trainers de HT </a:t>
            </a:r>
            <a:r>
              <a:rPr lang="en-US" sz="2400" dirty="0" err="1">
                <a:latin typeface="Century Gothic" panose="020B0502020202020204" pitchFamily="34" charset="0"/>
              </a:rPr>
              <a:t>aan</a:t>
            </a:r>
            <a:r>
              <a:rPr lang="en-US" sz="2400" dirty="0">
                <a:latin typeface="Century Gothic" panose="020B0502020202020204" pitchFamily="34" charset="0"/>
              </a:rPr>
              <a:t>!</a:t>
            </a:r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645024"/>
            <a:ext cx="3024336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89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78780" y="1844824"/>
            <a:ext cx="7772400" cy="3096344"/>
          </a:xfrm>
        </p:spPr>
        <p:txBody>
          <a:bodyPr>
            <a:normAutofit fontScale="85000" lnSpcReduction="20000"/>
          </a:bodyPr>
          <a:lstStyle/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Missie</a:t>
            </a:r>
            <a:r>
              <a:rPr lang="en-US" sz="2600" dirty="0">
                <a:latin typeface="Century Gothic" panose="020B0502020202020204" pitchFamily="34" charset="0"/>
              </a:rPr>
              <a:t> en </a:t>
            </a:r>
            <a:r>
              <a:rPr lang="en-US" sz="2600" dirty="0" err="1">
                <a:latin typeface="Century Gothic" panose="020B0502020202020204" pitchFamily="34" charset="0"/>
              </a:rPr>
              <a:t>doelen</a:t>
            </a:r>
            <a:endParaRPr lang="en-US" sz="2600" dirty="0">
              <a:latin typeface="Century Gothic" panose="020B0502020202020204" pitchFamily="34" charset="0"/>
            </a:endParaRPr>
          </a:p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Selectie</a:t>
            </a:r>
            <a:r>
              <a:rPr lang="en-US" sz="2600" dirty="0">
                <a:latin typeface="Century Gothic" panose="020B0502020202020204" pitchFamily="34" charset="0"/>
              </a:rPr>
              <a:t> training</a:t>
            </a:r>
          </a:p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Trainen</a:t>
            </a:r>
            <a:r>
              <a:rPr lang="en-US" sz="2600" dirty="0">
                <a:latin typeface="Century Gothic" panose="020B0502020202020204" pitchFamily="34" charset="0"/>
              </a:rPr>
              <a:t> op </a:t>
            </a:r>
            <a:r>
              <a:rPr lang="en-US" sz="2600" dirty="0" err="1">
                <a:latin typeface="Century Gothic" panose="020B0502020202020204" pitchFamily="34" charset="0"/>
              </a:rPr>
              <a:t>zaterdag</a:t>
            </a:r>
            <a:endParaRPr lang="en-US" sz="2600" dirty="0">
              <a:latin typeface="Century Gothic" panose="020B0502020202020204" pitchFamily="34" charset="0"/>
            </a:endParaRPr>
          </a:p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Ouderbetrokkenheid</a:t>
            </a:r>
            <a:endParaRPr lang="en-US" sz="2600" dirty="0">
              <a:latin typeface="Century Gothic" panose="020B0502020202020204" pitchFamily="34" charset="0"/>
            </a:endParaRPr>
          </a:p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Kosten</a:t>
            </a:r>
            <a:endParaRPr lang="en-US" sz="2600" dirty="0">
              <a:latin typeface="Century Gothic" panose="020B0502020202020204" pitchFamily="34" charset="0"/>
            </a:endParaRPr>
          </a:p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Kleding</a:t>
            </a:r>
            <a:endParaRPr lang="en-US" sz="2600" dirty="0">
              <a:latin typeface="Century Gothic" panose="020B0502020202020204" pitchFamily="34" charset="0"/>
            </a:endParaRPr>
          </a:p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Tournooien</a:t>
            </a:r>
            <a:endParaRPr lang="en-US" sz="2600" dirty="0">
              <a:latin typeface="Century Gothic" panose="020B0502020202020204" pitchFamily="34" charset="0"/>
            </a:endParaRPr>
          </a:p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Gedragscode</a:t>
            </a:r>
            <a:endParaRPr lang="en-US" sz="2600" dirty="0">
              <a:latin typeface="Century Gothic" panose="020B0502020202020204" pitchFamily="34" charset="0"/>
            </a:endParaRPr>
          </a:p>
          <a:p>
            <a:pPr marL="514350" indent="-514350" algn="l">
              <a:buAutoNum type="arabicPeriod"/>
            </a:pPr>
            <a:r>
              <a:rPr lang="en-US" sz="2600" dirty="0" err="1">
                <a:latin typeface="Century Gothic" panose="020B0502020202020204" pitchFamily="34" charset="0"/>
              </a:rPr>
              <a:t>Communicatie</a:t>
            </a:r>
            <a:r>
              <a:rPr lang="en-US" sz="2600" dirty="0">
                <a:latin typeface="Century Gothic" panose="020B0502020202020204" pitchFamily="34" charset="0"/>
              </a:rPr>
              <a:t> </a:t>
            </a:r>
          </a:p>
          <a:p>
            <a:pPr marL="514350" indent="-514350" algn="l">
              <a:buAutoNum type="arabicPeriod"/>
            </a:pPr>
            <a:endParaRPr lang="en-US" dirty="0">
              <a:latin typeface="Century Gothic" panose="020B0502020202020204" pitchFamily="34" charset="0"/>
            </a:endParaRPr>
          </a:p>
          <a:p>
            <a:pPr marL="514350" indent="-514350" algn="l">
              <a:buAutoNum type="arabicPeriod"/>
            </a:pPr>
            <a:endParaRPr lang="nl-NL" dirty="0">
              <a:latin typeface="Century Gothic" panose="020B050202020202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informatie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voor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vandaag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!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6076">
            <a:off x="4932040" y="1988840"/>
            <a:ext cx="3933056" cy="262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554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611560" y="1988840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Century Gothic" panose="020B0502020202020204" pitchFamily="34" charset="0"/>
              </a:rPr>
              <a:t>Algemene</a:t>
            </a:r>
            <a:r>
              <a:rPr lang="en-US" sz="2400" dirty="0">
                <a:latin typeface="Century Gothic" panose="020B0502020202020204" pitchFamily="34" charset="0"/>
              </a:rPr>
              <a:t> of </a:t>
            </a:r>
            <a:r>
              <a:rPr lang="en-US" sz="2400" dirty="0" err="1">
                <a:latin typeface="Century Gothic" panose="020B0502020202020204" pitchFamily="34" charset="0"/>
              </a:rPr>
              <a:t>inhoudelijke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vragen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hou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ze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>
                <a:latin typeface="Century Gothic" panose="020B0502020202020204" pitchFamily="34" charset="0"/>
              </a:rPr>
              <a:t>even vast!</a:t>
            </a:r>
            <a:endParaRPr lang="en-US" sz="2400" dirty="0">
              <a:latin typeface="Century Gothic" panose="020B0502020202020204" pitchFamily="34" charset="0"/>
            </a:endParaRP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 err="1">
                <a:latin typeface="Century Gothic" panose="020B0502020202020204" pitchFamily="34" charset="0"/>
              </a:rPr>
              <a:t>Persoonlijke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vragen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betreffende</a:t>
            </a:r>
            <a:r>
              <a:rPr lang="en-US" sz="2400" dirty="0">
                <a:latin typeface="Century Gothic" panose="020B0502020202020204" pitchFamily="34" charset="0"/>
              </a:rPr>
              <a:t> kind, </a:t>
            </a:r>
            <a:r>
              <a:rPr lang="en-US" sz="2400" dirty="0" err="1">
                <a:latin typeface="Century Gothic" panose="020B0502020202020204" pitchFamily="34" charset="0"/>
              </a:rPr>
              <a:t>graag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na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afloop</a:t>
            </a:r>
            <a:r>
              <a:rPr lang="en-US" sz="2400" dirty="0">
                <a:latin typeface="Century Gothic" panose="020B0502020202020204" pitchFamily="34" charset="0"/>
              </a:rPr>
              <a:t>.</a:t>
            </a:r>
          </a:p>
          <a:p>
            <a:endParaRPr lang="nl-NL" sz="2400" dirty="0">
              <a:latin typeface="Century Gothic" panose="020B0502020202020204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459180"/>
            <a:ext cx="5044268" cy="333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94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1.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Missie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hthoek 1"/>
          <p:cNvSpPr/>
          <p:nvPr/>
        </p:nvSpPr>
        <p:spPr>
          <a:xfrm>
            <a:off x="280504" y="1686414"/>
            <a:ext cx="8568952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nl-NL" sz="2000" dirty="0">
                <a:solidFill>
                  <a:srgbClr val="000000"/>
                </a:solidFill>
                <a:latin typeface="Century Gothic"/>
              </a:rPr>
              <a:t> “</a:t>
            </a:r>
            <a:r>
              <a:rPr lang="nl-NL" sz="2400" i="1" dirty="0">
                <a:solidFill>
                  <a:srgbClr val="FF0000"/>
                </a:solidFill>
                <a:latin typeface="Century Gothic"/>
              </a:rPr>
              <a:t>Het bevorderen van (top)handbal binnen het NHV in het bijzonder Brabant en Zeeland door talentontwikkeling.”</a:t>
            </a:r>
          </a:p>
          <a:p>
            <a:pPr marL="342900" lvl="0" indent="-342900">
              <a:spcBef>
                <a:spcPts val="300"/>
              </a:spcBef>
              <a:buFont typeface="Arial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Opleidingsprogramma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trainingen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/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activiteiten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)</a:t>
            </a:r>
          </a:p>
          <a:p>
            <a:pPr marL="342900" lvl="0" indent="-342900">
              <a:spcBef>
                <a:spcPts val="300"/>
              </a:spcBef>
              <a:buFont typeface="Arial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Talentvolle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spelers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selecteren</a:t>
            </a:r>
            <a:endParaRPr lang="en-US" sz="2400" dirty="0">
              <a:solidFill>
                <a:srgbClr val="000000"/>
              </a:solidFill>
              <a:latin typeface="Century Gothic"/>
            </a:endParaRPr>
          </a:p>
          <a:p>
            <a:pPr marL="342900" lvl="0" indent="-342900">
              <a:spcBef>
                <a:spcPts val="300"/>
              </a:spcBef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Century Gothic"/>
              </a:rPr>
              <a:t>Talent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ontwikkeling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in top-en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wedstrijdsport</a:t>
            </a:r>
            <a:endParaRPr lang="en-US" sz="2400" dirty="0">
              <a:solidFill>
                <a:srgbClr val="000000"/>
              </a:solidFill>
              <a:latin typeface="Century Gothic"/>
            </a:endParaRPr>
          </a:p>
          <a:p>
            <a:pPr marL="342900" lvl="0" indent="-342900">
              <a:spcBef>
                <a:spcPts val="300"/>
              </a:spcBef>
              <a:buFont typeface="Arial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Aansluiten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bij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Weg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van Het Talent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afdeling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entury Gothic"/>
              </a:rPr>
              <a:t>talentontwikkeling</a:t>
            </a:r>
            <a:r>
              <a:rPr lang="en-US" sz="2400" dirty="0">
                <a:solidFill>
                  <a:srgbClr val="000000"/>
                </a:solidFill>
                <a:latin typeface="Century Gothic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1723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251520" y="260648"/>
            <a:ext cx="85689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  <a:p>
            <a:pPr fontAlgn="base"/>
            <a:endParaRPr lang="nl-NL" sz="2200" dirty="0">
              <a:latin typeface="Century Gothic" panose="020B0502020202020204" pitchFamily="34" charset="0"/>
            </a:endParaRPr>
          </a:p>
          <a:p>
            <a:pPr fontAlgn="base"/>
            <a:endParaRPr lang="nl-NL" sz="22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Missie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NHV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Talentontwikkeling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611560" y="263248"/>
            <a:ext cx="756084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nl-NL" dirty="0"/>
          </a:p>
          <a:p>
            <a:r>
              <a:rPr lang="en-US" sz="2400" dirty="0">
                <a:latin typeface="Century Gothic" panose="020B0502020202020204" pitchFamily="34" charset="0"/>
              </a:rPr>
              <a:t>De </a:t>
            </a:r>
            <a:r>
              <a:rPr lang="en-US" sz="2400" dirty="0" err="1">
                <a:latin typeface="Century Gothic" panose="020B0502020202020204" pitchFamily="34" charset="0"/>
              </a:rPr>
              <a:t>Handbalscholen</a:t>
            </a:r>
            <a:r>
              <a:rPr lang="en-US" sz="2400" dirty="0">
                <a:latin typeface="Century Gothic" panose="020B0502020202020204" pitchFamily="34" charset="0"/>
              </a:rPr>
              <a:t> in Brabant </a:t>
            </a:r>
            <a:r>
              <a:rPr lang="en-US" sz="2400" dirty="0" err="1">
                <a:latin typeface="Century Gothic" panose="020B0502020202020204" pitchFamily="34" charset="0"/>
              </a:rPr>
              <a:t>volgen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hiermee</a:t>
            </a:r>
            <a:r>
              <a:rPr lang="en-US" sz="2400" dirty="0">
                <a:latin typeface="Century Gothic" panose="020B0502020202020204" pitchFamily="34" charset="0"/>
              </a:rPr>
              <a:t> de </a:t>
            </a:r>
            <a:r>
              <a:rPr lang="en-US" sz="2400" dirty="0" err="1">
                <a:latin typeface="Century Gothic" panose="020B0502020202020204" pitchFamily="34" charset="0"/>
              </a:rPr>
              <a:t>missie</a:t>
            </a:r>
            <a:r>
              <a:rPr lang="en-US" sz="2400" dirty="0">
                <a:latin typeface="Century Gothic" panose="020B0502020202020204" pitchFamily="34" charset="0"/>
              </a:rPr>
              <a:t> van de </a:t>
            </a:r>
            <a:r>
              <a:rPr lang="en-US" sz="2400" dirty="0" err="1">
                <a:latin typeface="Century Gothic" panose="020B0502020202020204" pitchFamily="34" charset="0"/>
              </a:rPr>
              <a:t>Talentontwikkeling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nl</a:t>
            </a:r>
            <a:r>
              <a:rPr lang="en-US" sz="2400" dirty="0">
                <a:latin typeface="Century Gothic" panose="020B0502020202020204" pitchFamily="34" charset="0"/>
              </a:rPr>
              <a:t>:</a:t>
            </a:r>
          </a:p>
          <a:p>
            <a:endParaRPr lang="nl-NL" sz="2400" dirty="0">
              <a:latin typeface="Century Gothic" panose="020B0502020202020204" pitchFamily="34" charset="0"/>
            </a:endParaRPr>
          </a:p>
          <a:p>
            <a:endParaRPr lang="nl-NL" sz="2400" dirty="0">
              <a:latin typeface="Century Gothic" panose="020B0502020202020204" pitchFamily="34" charset="0"/>
            </a:endParaRPr>
          </a:p>
          <a:p>
            <a:endParaRPr lang="nl-NL" sz="2400" u="sng" dirty="0">
              <a:latin typeface="Century Gothic" panose="020B0502020202020204" pitchFamily="34" charset="0"/>
            </a:endParaRPr>
          </a:p>
          <a:p>
            <a:r>
              <a:rPr lang="nl-NL" sz="2400" u="sng" dirty="0">
                <a:latin typeface="Century Gothic" panose="020B0502020202020204" pitchFamily="34" charset="0"/>
              </a:rPr>
              <a:t>Handbal NL Handbalschool met  </a:t>
            </a:r>
            <a:r>
              <a:rPr lang="nl-NL" sz="2400" u="sng" dirty="0" err="1">
                <a:latin typeface="Century Gothic" panose="020B0502020202020204" pitchFamily="34" charset="0"/>
              </a:rPr>
              <a:t>Toplijn</a:t>
            </a:r>
            <a:r>
              <a:rPr lang="nl-NL" sz="2400" u="sng" dirty="0">
                <a:latin typeface="Century Gothic" panose="020B0502020202020204" pitchFamily="34" charset="0"/>
              </a:rPr>
              <a:t> </a:t>
            </a:r>
          </a:p>
          <a:p>
            <a:pPr marL="285750" indent="-285750">
              <a:buFont typeface="Arial" charset="0"/>
              <a:buChar char="•"/>
            </a:pPr>
            <a:r>
              <a:rPr lang="nl-NL" sz="2400" dirty="0">
                <a:latin typeface="Century Gothic" panose="020B0502020202020204" pitchFamily="34" charset="0"/>
              </a:rPr>
              <a:t>Het identificeren en opleiden van talenten; </a:t>
            </a:r>
          </a:p>
          <a:p>
            <a:pPr marL="285750" indent="-285750">
              <a:buFont typeface="Arial" charset="0"/>
              <a:buChar char="•"/>
            </a:pPr>
            <a:r>
              <a:rPr lang="nl-NL" sz="2400" dirty="0">
                <a:latin typeface="Century Gothic" panose="020B0502020202020204" pitchFamily="34" charset="0"/>
              </a:rPr>
              <a:t> De Nederlandse handbalvisie en de basis op technisch, tactisch, fysiek en prestatiegedrag vast te leggen in het MJOP.</a:t>
            </a:r>
          </a:p>
        </p:txBody>
      </p:sp>
    </p:spTree>
    <p:extLst>
      <p:ext uri="{BB962C8B-B14F-4D97-AF65-F5344CB8AC3E}">
        <p14:creationId xmlns:p14="http://schemas.microsoft.com/office/powerpoint/2010/main" val="3197439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251520" y="260648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nl-NL" sz="2800" dirty="0">
                <a:latin typeface="Century Gothic" panose="020B0502020202020204" pitchFamily="34" charset="0"/>
              </a:rPr>
              <a:t>Belangrijke doelstellingen binnen talentontwikkeling zijn: </a:t>
            </a:r>
          </a:p>
          <a:p>
            <a:pPr fontAlgn="base"/>
            <a:endParaRPr lang="en-US" sz="2000" dirty="0">
              <a:latin typeface="Century Gothic" panose="020B0502020202020204" pitchFamily="34" charset="0"/>
            </a:endParaRPr>
          </a:p>
          <a:p>
            <a:pPr fontAlgn="base"/>
            <a:r>
              <a:rPr lang="en-US" sz="2000" dirty="0" err="1">
                <a:latin typeface="Century Gothic" panose="020B0502020202020204" pitchFamily="34" charset="0"/>
              </a:rPr>
              <a:t>Talentontwikkeling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dient</a:t>
            </a:r>
            <a:r>
              <a:rPr lang="en-US" sz="2000" dirty="0">
                <a:latin typeface="Century Gothic" panose="020B0502020202020204" pitchFamily="34" charset="0"/>
              </a:rPr>
              <a:t>:</a:t>
            </a:r>
            <a:endParaRPr lang="nl-NL" sz="20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l-NL" sz="2000" dirty="0">
                <a:latin typeface="Century Gothic" panose="020B0502020202020204" pitchFamily="34" charset="0"/>
              </a:rPr>
              <a:t>1. te leiden tot een betere en duurzame fysieke, mentale, sociale, technische en tactische ontwikkeling van het talent.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l-NL" sz="2000" dirty="0">
                <a:latin typeface="Century Gothic" panose="020B0502020202020204" pitchFamily="34" charset="0"/>
              </a:rPr>
              <a:t>2. het talent te confronteren met handbal op ‘top’ niveau.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l-NL" sz="2000" dirty="0">
                <a:latin typeface="Century Gothic" panose="020B0502020202020204" pitchFamily="34" charset="0"/>
              </a:rPr>
              <a:t>3. te leiden tot meer uren trainen en spelen. 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l-NL" sz="2000" dirty="0">
                <a:latin typeface="Century Gothic" panose="020B0502020202020204" pitchFamily="34" charset="0"/>
              </a:rPr>
              <a:t>4. dient te leiden tot trainen en spelen onder druk.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l-NL" sz="2000" dirty="0">
                <a:latin typeface="Century Gothic" panose="020B0502020202020204" pitchFamily="34" charset="0"/>
              </a:rPr>
              <a:t>5. een basis te leggen waarmee de nationale </a:t>
            </a:r>
          </a:p>
          <a:p>
            <a:pPr fontAlgn="base"/>
            <a:r>
              <a:rPr lang="nl-NL" sz="2000" dirty="0">
                <a:latin typeface="Century Gothic" panose="020B0502020202020204" pitchFamily="34" charset="0"/>
              </a:rPr>
              <a:t>selecties aansluiten op de internationale eisen</a:t>
            </a:r>
            <a:r>
              <a:rPr lang="nl-NL" sz="2000" dirty="0"/>
              <a:t>.</a:t>
            </a:r>
            <a:endParaRPr lang="nl-NL" sz="20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  <a:p>
            <a:pPr fontAlgn="base"/>
            <a:endParaRPr lang="nl-NL" sz="2200" dirty="0">
              <a:latin typeface="Century Gothic" panose="020B0502020202020204" pitchFamily="34" charset="0"/>
            </a:endParaRPr>
          </a:p>
          <a:p>
            <a:pPr fontAlgn="base"/>
            <a:endParaRPr lang="nl-NL" sz="2200" dirty="0">
              <a:latin typeface="Century Gothic" panose="020B050202020202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endParaRPr lang="nl-NL" sz="2200" dirty="0"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Doel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868" y="3190592"/>
            <a:ext cx="2190604" cy="341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50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Handbal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NL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talentontwikkeling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(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piramide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7" y="487760"/>
            <a:ext cx="8742993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989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Na de </a:t>
            </a:r>
            <a:r>
              <a:rPr lang="en-US" dirty="0" err="1">
                <a:latin typeface="Century Gothic" panose="020B0502020202020204" pitchFamily="34" charset="0"/>
              </a:rPr>
              <a:t>vereninging</a:t>
            </a:r>
            <a:r>
              <a:rPr lang="en-US" dirty="0">
                <a:latin typeface="Century Gothic" panose="020B0502020202020204" pitchFamily="34" charset="0"/>
              </a:rPr>
              <a:t> 2e </a:t>
            </a:r>
            <a:r>
              <a:rPr lang="en-US" dirty="0" err="1">
                <a:latin typeface="Century Gothic" panose="020B0502020202020204" pitchFamily="34" charset="0"/>
              </a:rPr>
              <a:t>stap</a:t>
            </a:r>
            <a:r>
              <a:rPr lang="en-US" dirty="0">
                <a:latin typeface="Century Gothic" panose="020B0502020202020204" pitchFamily="34" charset="0"/>
              </a:rPr>
              <a:t> in </a:t>
            </a:r>
            <a:r>
              <a:rPr lang="en-US" dirty="0" err="1">
                <a:latin typeface="Century Gothic" panose="020B0502020202020204" pitchFamily="34" charset="0"/>
              </a:rPr>
              <a:t>talentontwikkeling</a:t>
            </a:r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 err="1">
                <a:latin typeface="Century Gothic" panose="020B0502020202020204" pitchFamily="34" charset="0"/>
              </a:rPr>
              <a:t>Biedt</a:t>
            </a:r>
            <a:r>
              <a:rPr lang="en-US" dirty="0">
                <a:latin typeface="Century Gothic" panose="020B0502020202020204" pitchFamily="34" charset="0"/>
              </a:rPr>
              <a:t> extra </a:t>
            </a:r>
            <a:r>
              <a:rPr lang="en-US" dirty="0" err="1">
                <a:latin typeface="Century Gothic" panose="020B0502020202020204" pitchFamily="34" charset="0"/>
              </a:rPr>
              <a:t>uren</a:t>
            </a:r>
            <a:r>
              <a:rPr lang="en-US" dirty="0">
                <a:latin typeface="Century Gothic" panose="020B0502020202020204" pitchFamily="34" charset="0"/>
              </a:rPr>
              <a:t> training en </a:t>
            </a:r>
            <a:r>
              <a:rPr lang="en-US" dirty="0" err="1">
                <a:latin typeface="Century Gothic" panose="020B0502020202020204" pitchFamily="34" charset="0"/>
              </a:rPr>
              <a:t>opleiding</a:t>
            </a:r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 err="1">
                <a:latin typeface="Century Gothic" panose="020B0502020202020204" pitchFamily="34" charset="0"/>
              </a:rPr>
              <a:t>Gericht</a:t>
            </a:r>
            <a:r>
              <a:rPr lang="en-US" dirty="0">
                <a:latin typeface="Century Gothic" panose="020B0502020202020204" pitchFamily="34" charset="0"/>
              </a:rPr>
              <a:t> op </a:t>
            </a:r>
            <a:r>
              <a:rPr lang="en-US" dirty="0" err="1">
                <a:latin typeface="Century Gothic" panose="020B0502020202020204" pitchFamily="34" charset="0"/>
              </a:rPr>
              <a:t>individuele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ontwikkeling</a:t>
            </a:r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 err="1">
                <a:latin typeface="Century Gothic" panose="020B0502020202020204" pitchFamily="34" charset="0"/>
              </a:rPr>
              <a:t>Verantwoordelijk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voor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uitvoeren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programma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Handbal</a:t>
            </a:r>
            <a:r>
              <a:rPr lang="en-US" dirty="0">
                <a:latin typeface="Century Gothic" panose="020B0502020202020204" pitchFamily="34" charset="0"/>
              </a:rPr>
              <a:t> NL </a:t>
            </a:r>
            <a:r>
              <a:rPr lang="en-US" dirty="0" err="1">
                <a:latin typeface="Century Gothic" panose="020B0502020202020204" pitchFamily="34" charset="0"/>
              </a:rPr>
              <a:t>handbalvisie</a:t>
            </a:r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 err="1">
                <a:latin typeface="Century Gothic" panose="020B0502020202020204" pitchFamily="34" charset="0"/>
              </a:rPr>
              <a:t>Voldoen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aan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kwaliteitscertificaat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HandbalNL</a:t>
            </a:r>
            <a:endParaRPr lang="en-US" dirty="0">
              <a:latin typeface="Century Gothic" panose="020B0502020202020204" pitchFamily="34" charset="0"/>
            </a:endParaRPr>
          </a:p>
          <a:p>
            <a:r>
              <a:rPr lang="en-US" dirty="0">
                <a:latin typeface="Century Gothic" panose="020B0502020202020204" pitchFamily="34" charset="0"/>
              </a:rPr>
              <a:t>Moet </a:t>
            </a:r>
            <a:r>
              <a:rPr lang="en-US" dirty="0" err="1">
                <a:latin typeface="Century Gothic" panose="020B0502020202020204" pitchFamily="34" charset="0"/>
              </a:rPr>
              <a:t>verbonden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zijn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aan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Handbal</a:t>
            </a:r>
            <a:r>
              <a:rPr lang="en-US" dirty="0">
                <a:latin typeface="Century Gothic" panose="020B0502020202020204" pitchFamily="34" charset="0"/>
              </a:rPr>
              <a:t> NL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109728" indent="0">
              <a:buNone/>
            </a:pPr>
            <a:endParaRPr lang="en-US" dirty="0">
              <a:latin typeface="Century Gothic" panose="020B0502020202020204" pitchFamily="34" charset="0"/>
            </a:endParaRPr>
          </a:p>
          <a:p>
            <a:endParaRPr lang="nl-NL" dirty="0">
              <a:latin typeface="Century Gothic" panose="020B0502020202020204" pitchFamily="34" charset="0"/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Taken </a:t>
            </a:r>
            <a:r>
              <a:rPr lang="en-US" dirty="0" err="1">
                <a:latin typeface="Century Gothic" panose="020B0502020202020204" pitchFamily="34" charset="0"/>
              </a:rPr>
              <a:t>Handbalschool</a:t>
            </a:r>
            <a:endParaRPr lang="nl-NL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615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>
                <a:latin typeface="Century Gothic" panose="020B0502020202020204" pitchFamily="34" charset="0"/>
              </a:rPr>
              <a:t>Handbalschool</a:t>
            </a:r>
            <a:r>
              <a:rPr lang="en-US" sz="2800" dirty="0">
                <a:latin typeface="Century Gothic" panose="020B0502020202020204" pitchFamily="34" charset="0"/>
              </a:rPr>
              <a:t> Brabant: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	</a:t>
            </a:r>
            <a:r>
              <a:rPr lang="en-US" sz="2800" dirty="0" err="1">
                <a:latin typeface="Century Gothic" panose="020B0502020202020204" pitchFamily="34" charset="0"/>
              </a:rPr>
              <a:t>Meisjes</a:t>
            </a:r>
            <a:r>
              <a:rPr lang="en-US" sz="2800" dirty="0">
                <a:latin typeface="Century Gothic" panose="020B0502020202020204" pitchFamily="34" charset="0"/>
              </a:rPr>
              <a:t> en </a:t>
            </a:r>
            <a:r>
              <a:rPr lang="en-US" sz="2800" dirty="0" err="1">
                <a:latin typeface="Century Gothic" panose="020B0502020202020204" pitchFamily="34" charset="0"/>
              </a:rPr>
              <a:t>jongens</a:t>
            </a:r>
            <a:r>
              <a:rPr lang="en-US" sz="2800" dirty="0">
                <a:latin typeface="Century Gothic" panose="020B0502020202020204" pitchFamily="34" charset="0"/>
              </a:rPr>
              <a:t> in </a:t>
            </a:r>
            <a:r>
              <a:rPr lang="en-US" sz="2800" dirty="0" err="1">
                <a:latin typeface="Century Gothic" panose="020B0502020202020204" pitchFamily="34" charset="0"/>
              </a:rPr>
              <a:t>leeftijd</a:t>
            </a:r>
            <a:r>
              <a:rPr lang="en-US" sz="2800" dirty="0">
                <a:latin typeface="Century Gothic" panose="020B0502020202020204" pitchFamily="34" charset="0"/>
              </a:rPr>
              <a:t> 2010-2016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2 </a:t>
            </a:r>
            <a:r>
              <a:rPr lang="en-US" sz="2800" dirty="0" err="1">
                <a:latin typeface="Century Gothic" panose="020B0502020202020204" pitchFamily="34" charset="0"/>
              </a:rPr>
              <a:t>uurs</a:t>
            </a:r>
            <a:r>
              <a:rPr lang="en-US" sz="2800" dirty="0">
                <a:latin typeface="Century Gothic" panose="020B0502020202020204" pitchFamily="34" charset="0"/>
              </a:rPr>
              <a:t> training op </a:t>
            </a:r>
            <a:r>
              <a:rPr lang="en-US" sz="2800" dirty="0" err="1">
                <a:latin typeface="Century Gothic" panose="020B0502020202020204" pitchFamily="34" charset="0"/>
              </a:rPr>
              <a:t>zaterdag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ochtend</a:t>
            </a:r>
            <a:r>
              <a:rPr lang="en-US" sz="2800" dirty="0">
                <a:latin typeface="Century Gothic" panose="020B0502020202020204" pitchFamily="34" charset="0"/>
              </a:rPr>
              <a:t> (</a:t>
            </a:r>
            <a:r>
              <a:rPr lang="en-US" sz="2800" dirty="0" err="1">
                <a:latin typeface="Century Gothic" panose="020B0502020202020204" pitchFamily="34" charset="0"/>
              </a:rPr>
              <a:t>RdV</a:t>
            </a:r>
            <a:r>
              <a:rPr lang="en-US" sz="2800" dirty="0">
                <a:latin typeface="Century Gothic" panose="020B0502020202020204" pitchFamily="34" charset="0"/>
              </a:rPr>
              <a:t> en </a:t>
            </a:r>
            <a:r>
              <a:rPr lang="en-US" sz="2800" dirty="0" err="1">
                <a:latin typeface="Century Gothic" panose="020B0502020202020204" pitchFamily="34" charset="0"/>
              </a:rPr>
              <a:t>Udenhout</a:t>
            </a:r>
            <a:r>
              <a:rPr lang="en-US" sz="2800" dirty="0">
                <a:latin typeface="Century Gothic" panose="020B0502020202020204" pitchFamily="34" charset="0"/>
              </a:rPr>
              <a:t>)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 err="1">
                <a:latin typeface="Century Gothic" panose="020B0502020202020204" pitchFamily="34" charset="0"/>
              </a:rPr>
              <a:t>Handbalschool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Deltalent</a:t>
            </a:r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>
                <a:latin typeface="Century Gothic" panose="020B0502020202020204" pitchFamily="34" charset="0"/>
              </a:rPr>
              <a:t>( 1of 2 </a:t>
            </a:r>
            <a:r>
              <a:rPr lang="en-US" sz="2800" dirty="0" err="1">
                <a:latin typeface="Century Gothic" panose="020B0502020202020204" pitchFamily="34" charset="0"/>
              </a:rPr>
              <a:t>voorschoolse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trainingen</a:t>
            </a:r>
            <a:r>
              <a:rPr lang="en-US" sz="2800" dirty="0">
                <a:latin typeface="Century Gothic" panose="020B0502020202020204" pitchFamily="34" charset="0"/>
              </a:rPr>
              <a:t> in </a:t>
            </a:r>
            <a:r>
              <a:rPr lang="en-US" sz="2800" dirty="0" err="1">
                <a:latin typeface="Century Gothic" panose="020B0502020202020204" pitchFamily="34" charset="0"/>
              </a:rPr>
              <a:t>Etten-Leur</a:t>
            </a:r>
            <a:r>
              <a:rPr lang="en-US" sz="2800" dirty="0">
                <a:latin typeface="Century Gothic" panose="020B0502020202020204" pitchFamily="34" charset="0"/>
              </a:rPr>
              <a:t>, Breda, </a:t>
            </a:r>
            <a:r>
              <a:rPr lang="en-US" sz="2800" dirty="0" err="1">
                <a:latin typeface="Century Gothic" panose="020B0502020202020204" pitchFamily="34" charset="0"/>
              </a:rPr>
              <a:t>regio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Waalwijk</a:t>
            </a:r>
            <a:r>
              <a:rPr lang="en-US" sz="2800" dirty="0">
                <a:latin typeface="Century Gothic" panose="020B0502020202020204" pitchFamily="34" charset="0"/>
              </a:rPr>
              <a:t> en </a:t>
            </a:r>
            <a:r>
              <a:rPr lang="en-US" sz="2800" dirty="0" err="1">
                <a:latin typeface="Century Gothic" panose="020B0502020202020204" pitchFamily="34" charset="0"/>
              </a:rPr>
              <a:t>Heerle</a:t>
            </a:r>
            <a:r>
              <a:rPr lang="en-US" sz="28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Handbalscholen</a:t>
            </a:r>
            <a:r>
              <a:rPr lang="en-US" dirty="0"/>
              <a:t> in Brabant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63380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>
          <a:xfrm>
            <a:off x="539552" y="1772816"/>
            <a:ext cx="7920880" cy="316835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>
                <a:latin typeface="Century Gothic" panose="020B0502020202020204" pitchFamily="34" charset="0"/>
              </a:rPr>
              <a:t>Na </a:t>
            </a:r>
            <a:r>
              <a:rPr lang="en-US" sz="2200" dirty="0" err="1">
                <a:latin typeface="Century Gothic" panose="020B0502020202020204" pitchFamily="34" charset="0"/>
              </a:rPr>
              <a:t>vereniging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eerste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stap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omhoog</a:t>
            </a:r>
            <a:endParaRPr lang="en-US" sz="22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err="1">
                <a:latin typeface="Century Gothic" panose="020B0502020202020204" pitchFamily="34" charset="0"/>
              </a:rPr>
              <a:t>Aanmelden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selectie</a:t>
            </a:r>
            <a:r>
              <a:rPr lang="en-US" sz="2200" dirty="0">
                <a:latin typeface="Century Gothic" panose="020B0502020202020204" pitchFamily="34" charset="0"/>
              </a:rPr>
              <a:t> training (via website </a:t>
            </a:r>
            <a:r>
              <a:rPr lang="en-US" sz="2200" dirty="0" err="1">
                <a:latin typeface="Century Gothic" panose="020B0502020202020204" pitchFamily="34" charset="0"/>
              </a:rPr>
              <a:t>medio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mei</a:t>
            </a:r>
            <a:r>
              <a:rPr lang="en-US" sz="2200" dirty="0">
                <a:latin typeface="Century Gothic" panose="020B0502020202020204" pitchFamily="34" charset="0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err="1">
                <a:latin typeface="Century Gothic" panose="020B0502020202020204" pitchFamily="34" charset="0"/>
              </a:rPr>
              <a:t>Leeftijdscategorie</a:t>
            </a:r>
            <a:endParaRPr lang="en-US" sz="22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err="1">
                <a:latin typeface="Century Gothic" panose="020B0502020202020204" pitchFamily="34" charset="0"/>
              </a:rPr>
              <a:t>Trainingen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gericht</a:t>
            </a:r>
            <a:r>
              <a:rPr lang="en-US" sz="2200" dirty="0">
                <a:latin typeface="Century Gothic" panose="020B0502020202020204" pitchFamily="34" charset="0"/>
              </a:rPr>
              <a:t> op </a:t>
            </a:r>
            <a:r>
              <a:rPr lang="en-US" sz="2200" dirty="0" err="1">
                <a:latin typeface="Century Gothic" panose="020B0502020202020204" pitchFamily="34" charset="0"/>
              </a:rPr>
              <a:t>individuele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ontwikkeling</a:t>
            </a:r>
            <a:r>
              <a:rPr lang="en-US" sz="2200" dirty="0">
                <a:latin typeface="Century Gothic" panose="020B0502020202020204" pitchFamily="34" charset="0"/>
              </a:rPr>
              <a:t> (</a:t>
            </a:r>
            <a:r>
              <a:rPr lang="nl-NL" sz="2200" dirty="0">
                <a:latin typeface="Century Gothic" panose="020B0502020202020204" pitchFamily="34" charset="0"/>
              </a:rPr>
              <a:t>technisch, tactische, fysieke, mentaal en sociaal)</a:t>
            </a:r>
            <a:endParaRPr lang="en-US" sz="22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err="1">
                <a:latin typeface="Century Gothic" panose="020B0502020202020204" pitchFamily="34" charset="0"/>
              </a:rPr>
              <a:t>Jongens</a:t>
            </a:r>
            <a:r>
              <a:rPr lang="en-US" sz="2200" dirty="0">
                <a:latin typeface="Century Gothic" panose="020B0502020202020204" pitchFamily="34" charset="0"/>
              </a:rPr>
              <a:t> en </a:t>
            </a:r>
            <a:r>
              <a:rPr lang="en-US" sz="2200" dirty="0" err="1">
                <a:latin typeface="Century Gothic" panose="020B0502020202020204" pitchFamily="34" charset="0"/>
              </a:rPr>
              <a:t>meisjes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lijn</a:t>
            </a:r>
            <a:endParaRPr lang="en-US" sz="22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err="1">
                <a:latin typeface="Century Gothic" panose="020B0502020202020204" pitchFamily="34" charset="0"/>
              </a:rPr>
              <a:t>Combinatie</a:t>
            </a:r>
            <a:r>
              <a:rPr lang="en-US" sz="2200" dirty="0">
                <a:latin typeface="Century Gothic" panose="020B0502020202020204" pitchFamily="34" charset="0"/>
              </a:rPr>
              <a:t> met </a:t>
            </a:r>
            <a:r>
              <a:rPr lang="en-US" sz="2200" dirty="0" err="1">
                <a:latin typeface="Century Gothic" panose="020B0502020202020204" pitchFamily="34" charset="0"/>
              </a:rPr>
              <a:t>toplijn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programma</a:t>
            </a:r>
            <a:r>
              <a:rPr lang="en-US" sz="2200" dirty="0">
                <a:latin typeface="Century Gothic" panose="020B0502020202020204" pitchFamily="34" charset="0"/>
              </a:rPr>
              <a:t> (</a:t>
            </a:r>
            <a:r>
              <a:rPr lang="en-US" sz="2200" dirty="0" err="1">
                <a:latin typeface="Century Gothic" panose="020B0502020202020204" pitchFamily="34" charset="0"/>
              </a:rPr>
              <a:t>Deltalent</a:t>
            </a:r>
            <a:r>
              <a:rPr lang="en-US" sz="2200" dirty="0">
                <a:latin typeface="Century Gothic" panose="020B0502020202020204" pitchFamily="34" charset="0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 err="1">
                <a:latin typeface="Century Gothic" panose="020B0502020202020204" pitchFamily="34" charset="0"/>
              </a:rPr>
              <a:t>Deelname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  <a:r>
              <a:rPr lang="en-US" sz="2200" dirty="0" err="1">
                <a:latin typeface="Century Gothic" panose="020B0502020202020204" pitchFamily="34" charset="0"/>
              </a:rPr>
              <a:t>aan</a:t>
            </a:r>
            <a:r>
              <a:rPr lang="en-US" sz="2200" dirty="0">
                <a:latin typeface="Century Gothic" panose="020B0502020202020204" pitchFamily="34" charset="0"/>
              </a:rPr>
              <a:t> (</a:t>
            </a:r>
            <a:r>
              <a:rPr lang="en-US" sz="2200" dirty="0" err="1">
                <a:latin typeface="Century Gothic" panose="020B0502020202020204" pitchFamily="34" charset="0"/>
              </a:rPr>
              <a:t>internationale</a:t>
            </a:r>
            <a:r>
              <a:rPr lang="en-US" sz="2200" dirty="0">
                <a:latin typeface="Century Gothic" panose="020B0502020202020204" pitchFamily="34" charset="0"/>
              </a:rPr>
              <a:t>)</a:t>
            </a:r>
            <a:r>
              <a:rPr lang="en-US" sz="2200" dirty="0" err="1">
                <a:latin typeface="Century Gothic" panose="020B0502020202020204" pitchFamily="34" charset="0"/>
              </a:rPr>
              <a:t>tournooien</a:t>
            </a:r>
            <a:r>
              <a:rPr lang="en-US" sz="2200" dirty="0">
                <a:latin typeface="Century Gothic" panose="020B0502020202020204" pitchFamily="34" charset="0"/>
              </a:rPr>
              <a:t> </a:t>
            </a:r>
          </a:p>
          <a:p>
            <a:pPr algn="l"/>
            <a:endParaRPr lang="en-US" sz="22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200" dirty="0">
              <a:latin typeface="Century Gothic" panose="020B0502020202020204" pitchFamily="34" charset="0"/>
            </a:endParaRPr>
          </a:p>
          <a:p>
            <a:pPr algn="l"/>
            <a:endParaRPr lang="en-US" sz="2200" dirty="0">
              <a:latin typeface="Century Gothic" panose="020B0502020202020204" pitchFamily="34" charset="0"/>
            </a:endParaRPr>
          </a:p>
        </p:txBody>
      </p:sp>
      <p:sp>
        <p:nvSpPr>
          <p:cNvPr id="7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Handbalschool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Brabant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1804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41530" y="2060848"/>
            <a:ext cx="8460940" cy="1944216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51 </a:t>
            </a:r>
            <a:r>
              <a:rPr lang="en-US" sz="2400" dirty="0" err="1">
                <a:latin typeface="Century Gothic" panose="020B0502020202020204" pitchFamily="34" charset="0"/>
              </a:rPr>
              <a:t>jongens</a:t>
            </a:r>
            <a:r>
              <a:rPr lang="en-US" sz="2400" dirty="0">
                <a:latin typeface="Century Gothic" panose="020B0502020202020204" pitchFamily="34" charset="0"/>
              </a:rPr>
              <a:t> en 97 </a:t>
            </a:r>
            <a:r>
              <a:rPr lang="en-US" sz="2400" dirty="0" err="1">
                <a:latin typeface="Century Gothic" panose="020B0502020202020204" pitchFamily="34" charset="0"/>
              </a:rPr>
              <a:t>meisjes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Alle trainers </a:t>
            </a:r>
            <a:r>
              <a:rPr lang="en-US" sz="2400" dirty="0" err="1">
                <a:latin typeface="Century Gothic" panose="020B0502020202020204" pitchFamily="34" charset="0"/>
              </a:rPr>
              <a:t>zijn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bij</a:t>
            </a:r>
            <a:r>
              <a:rPr lang="en-US" sz="2400" dirty="0">
                <a:latin typeface="Century Gothic" panose="020B0502020202020204" pitchFamily="34" charset="0"/>
              </a:rPr>
              <a:t> alle </a:t>
            </a:r>
            <a:r>
              <a:rPr lang="en-US" sz="2400" dirty="0" err="1">
                <a:latin typeface="Century Gothic" panose="020B0502020202020204" pitchFamily="34" charset="0"/>
              </a:rPr>
              <a:t>selectie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trainingen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aanwezig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Selectie</a:t>
            </a:r>
            <a:r>
              <a:rPr lang="en-US" sz="2400" dirty="0">
                <a:latin typeface="Century Gothic" panose="020B0502020202020204" pitchFamily="34" charset="0"/>
              </a:rPr>
              <a:t> van de </a:t>
            </a:r>
            <a:r>
              <a:rPr lang="en-US" sz="2400" dirty="0" err="1">
                <a:latin typeface="Century Gothic" panose="020B0502020202020204" pitchFamily="34" charset="0"/>
              </a:rPr>
              <a:t>spelers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maken</a:t>
            </a:r>
            <a:r>
              <a:rPr lang="en-US" sz="2400" dirty="0">
                <a:latin typeface="Century Gothic" panose="020B0502020202020204" pitchFamily="34" charset="0"/>
              </a:rPr>
              <a:t> met </a:t>
            </a:r>
            <a:r>
              <a:rPr lang="en-US" sz="2400" dirty="0" err="1">
                <a:latin typeface="Century Gothic" panose="020B0502020202020204" pitchFamily="34" charset="0"/>
              </a:rPr>
              <a:t>elkaar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2. 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Selectietraining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924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7504" y="1772816"/>
            <a:ext cx="8856984" cy="3312368"/>
          </a:xfrm>
        </p:spPr>
        <p:txBody>
          <a:bodyPr>
            <a:normAutofit fontScale="92500"/>
          </a:bodyPr>
          <a:lstStyle/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Selecteren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volgens</a:t>
            </a:r>
            <a:r>
              <a:rPr lang="en-US" sz="2400" dirty="0">
                <a:latin typeface="Century Gothic" panose="020B0502020202020204" pitchFamily="34" charset="0"/>
              </a:rPr>
              <a:t> de </a:t>
            </a:r>
            <a:r>
              <a:rPr lang="en-US" sz="2400" dirty="0" err="1">
                <a:latin typeface="Century Gothic" panose="020B0502020202020204" pitchFamily="34" charset="0"/>
              </a:rPr>
              <a:t>onderlegger</a:t>
            </a:r>
            <a:r>
              <a:rPr lang="en-US" sz="2400" dirty="0">
                <a:latin typeface="Century Gothic" panose="020B0502020202020204" pitchFamily="34" charset="0"/>
              </a:rPr>
              <a:t> Talents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fysieke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vaardigheden</a:t>
            </a:r>
            <a:r>
              <a:rPr lang="en-US" sz="2400" dirty="0">
                <a:latin typeface="Century Gothic" panose="020B0502020202020204" pitchFamily="34" charset="0"/>
              </a:rPr>
              <a:t> (</a:t>
            </a:r>
            <a:r>
              <a:rPr lang="en-US" sz="2400" dirty="0" err="1">
                <a:latin typeface="Century Gothic" panose="020B0502020202020204" pitchFamily="34" charset="0"/>
              </a:rPr>
              <a:t>snelheid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motoriek</a:t>
            </a:r>
            <a:r>
              <a:rPr lang="en-US" sz="2400" dirty="0">
                <a:latin typeface="Century Gothic" panose="020B0502020202020204" pitchFamily="34" charset="0"/>
              </a:rPr>
              <a:t>)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mentale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vaardigheden</a:t>
            </a:r>
            <a:r>
              <a:rPr lang="en-US" sz="2400" dirty="0">
                <a:latin typeface="Century Gothic" panose="020B0502020202020204" pitchFamily="34" charset="0"/>
              </a:rPr>
              <a:t> (</a:t>
            </a:r>
            <a:r>
              <a:rPr lang="en-US" sz="2400" dirty="0" err="1">
                <a:latin typeface="Century Gothic" panose="020B0502020202020204" pitchFamily="34" charset="0"/>
              </a:rPr>
              <a:t>lef,volhouden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concentratie</a:t>
            </a:r>
            <a:r>
              <a:rPr lang="en-US" sz="2400" dirty="0">
                <a:latin typeface="Century Gothic" panose="020B0502020202020204" pitchFamily="34" charset="0"/>
              </a:rPr>
              <a:t>)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techniek</a:t>
            </a:r>
            <a:r>
              <a:rPr lang="en-US" sz="2400" dirty="0">
                <a:latin typeface="Century Gothic" panose="020B0502020202020204" pitchFamily="34" charset="0"/>
              </a:rPr>
              <a:t> (basis </a:t>
            </a:r>
            <a:r>
              <a:rPr lang="en-US" sz="2400" dirty="0" err="1">
                <a:latin typeface="Century Gothic" panose="020B0502020202020204" pitchFamily="34" charset="0"/>
              </a:rPr>
              <a:t>vangen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passeren</a:t>
            </a:r>
            <a:r>
              <a:rPr lang="en-US" sz="2400" dirty="0">
                <a:latin typeface="Century Gothic" panose="020B0502020202020204" pitchFamily="34" charset="0"/>
              </a:rPr>
              <a:t> en </a:t>
            </a:r>
            <a:r>
              <a:rPr lang="en-US" sz="2400" dirty="0" err="1">
                <a:latin typeface="Century Gothic" panose="020B0502020202020204" pitchFamily="34" charset="0"/>
              </a:rPr>
              <a:t>verdedigen</a:t>
            </a:r>
            <a:r>
              <a:rPr lang="en-US" sz="2400" dirty="0">
                <a:latin typeface="Century Gothic" panose="020B0502020202020204" pitchFamily="34" charset="0"/>
              </a:rPr>
              <a:t>)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tactiek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individueel</a:t>
            </a:r>
            <a:r>
              <a:rPr lang="en-US" sz="2400" dirty="0">
                <a:latin typeface="Century Gothic" panose="020B0502020202020204" pitchFamily="34" charset="0"/>
              </a:rPr>
              <a:t> (</a:t>
            </a:r>
            <a:r>
              <a:rPr lang="en-US" sz="2400" dirty="0" err="1">
                <a:latin typeface="Century Gothic" panose="020B0502020202020204" pitchFamily="34" charset="0"/>
              </a:rPr>
              <a:t>initiatief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samenwerken</a:t>
            </a:r>
            <a:r>
              <a:rPr lang="en-US" sz="2400" dirty="0">
                <a:latin typeface="Century Gothic" panose="020B0502020202020204" pitchFamily="34" charset="0"/>
              </a:rPr>
              <a:t>)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onderscheidend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vermogen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spelplezier</a:t>
            </a:r>
            <a:endParaRPr lang="nl-NL" sz="2400" dirty="0">
              <a:latin typeface="Century Gothic" panose="020B050202020202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2. 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Selectietraining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736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78780" y="1844824"/>
            <a:ext cx="7772400" cy="3312368"/>
          </a:xfrm>
        </p:spPr>
        <p:txBody>
          <a:bodyPr/>
          <a:lstStyle/>
          <a:p>
            <a:pPr algn="l"/>
            <a:r>
              <a:rPr lang="en-US" sz="2400" dirty="0" err="1">
                <a:latin typeface="Century Gothic" panose="020B0502020202020204" pitchFamily="34" charset="0"/>
              </a:rPr>
              <a:t>Waarom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selectie</a:t>
            </a:r>
            <a:r>
              <a:rPr lang="en-US" sz="2400" dirty="0">
                <a:latin typeface="Century Gothic" panose="020B0502020202020204" pitchFamily="34" charset="0"/>
              </a:rPr>
              <a:t>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De trainer </a:t>
            </a:r>
            <a:r>
              <a:rPr lang="en-US" sz="2400" dirty="0" err="1">
                <a:latin typeface="Century Gothic" panose="020B0502020202020204" pitchFamily="34" charset="0"/>
              </a:rPr>
              <a:t>moet</a:t>
            </a:r>
            <a:r>
              <a:rPr lang="en-US" sz="2400" dirty="0">
                <a:latin typeface="Century Gothic" panose="020B0502020202020204" pitchFamily="34" charset="0"/>
              </a:rPr>
              <a:t> op </a:t>
            </a:r>
            <a:r>
              <a:rPr lang="en-US" sz="2400" dirty="0" err="1">
                <a:latin typeface="Century Gothic" panose="020B0502020202020204" pitchFamily="34" charset="0"/>
              </a:rPr>
              <a:t>nivo</a:t>
            </a:r>
            <a:r>
              <a:rPr lang="en-US" sz="2400" dirty="0">
                <a:latin typeface="Century Gothic" panose="020B0502020202020204" pitchFamily="34" charset="0"/>
              </a:rPr>
              <a:t> met </a:t>
            </a:r>
            <a:r>
              <a:rPr lang="en-US" sz="2400" dirty="0" err="1">
                <a:latin typeface="Century Gothic" panose="020B0502020202020204" pitchFamily="34" charset="0"/>
              </a:rPr>
              <a:t>groep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kunnen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trainen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volgens</a:t>
            </a:r>
            <a:r>
              <a:rPr lang="en-US" sz="2400" dirty="0">
                <a:latin typeface="Century Gothic" panose="020B0502020202020204" pitchFamily="34" charset="0"/>
              </a:rPr>
              <a:t> (talent) </a:t>
            </a:r>
            <a:r>
              <a:rPr lang="en-US" sz="2400" dirty="0" err="1">
                <a:latin typeface="Century Gothic" panose="020B0502020202020204" pitchFamily="34" charset="0"/>
              </a:rPr>
              <a:t>trainingspad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Talentontwikkeling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staat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centraal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Groepen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niet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groter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dan</a:t>
            </a:r>
            <a:r>
              <a:rPr lang="en-US" sz="2400" dirty="0">
                <a:latin typeface="Century Gothic" panose="020B0502020202020204" pitchFamily="34" charset="0"/>
              </a:rPr>
              <a:t> 24 </a:t>
            </a:r>
            <a:r>
              <a:rPr lang="en-US" sz="2400" dirty="0" err="1">
                <a:latin typeface="Century Gothic" panose="020B0502020202020204" pitchFamily="34" charset="0"/>
              </a:rPr>
              <a:t>kinderen</a:t>
            </a:r>
            <a:r>
              <a:rPr lang="en-US" sz="2400" dirty="0">
                <a:latin typeface="Century Gothic" panose="020B0502020202020204" pitchFamily="34" charset="0"/>
              </a:rPr>
              <a:t> (op 2 trainers)</a:t>
            </a:r>
          </a:p>
          <a:p>
            <a:pPr algn="l"/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Selectietraining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7" y="3988768"/>
            <a:ext cx="3912875" cy="260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7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78780" y="1844824"/>
            <a:ext cx="7772400" cy="3312368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Niet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geselecteerd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worden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kan</a:t>
            </a:r>
            <a:r>
              <a:rPr lang="en-US" sz="2400" dirty="0">
                <a:latin typeface="Century Gothic" panose="020B0502020202020204" pitchFamily="34" charset="0"/>
              </a:rPr>
              <a:t> op 12 of 19 September.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Voor </a:t>
            </a:r>
            <a:r>
              <a:rPr lang="en-US" sz="2400" dirty="0" err="1">
                <a:latin typeface="Century Gothic" panose="020B0502020202020204" pitchFamily="34" charset="0"/>
              </a:rPr>
              <a:t>meisjes</a:t>
            </a:r>
            <a:r>
              <a:rPr lang="en-US" sz="2400" dirty="0">
                <a:latin typeface="Century Gothic" panose="020B0502020202020204" pitchFamily="34" charset="0"/>
              </a:rPr>
              <a:t> B is </a:t>
            </a:r>
            <a:r>
              <a:rPr lang="en-US" sz="2400" dirty="0" err="1">
                <a:latin typeface="Century Gothic" panose="020B0502020202020204" pitchFamily="34" charset="0"/>
              </a:rPr>
              <a:t>selectie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ook</a:t>
            </a:r>
            <a:r>
              <a:rPr lang="en-US" sz="2400" dirty="0">
                <a:latin typeface="Century Gothic" panose="020B0502020202020204" pitchFamily="34" charset="0"/>
              </a:rPr>
              <a:t> op 26 </a:t>
            </a:r>
            <a:r>
              <a:rPr lang="en-US" sz="2400" dirty="0" err="1">
                <a:latin typeface="Century Gothic" panose="020B0502020202020204" pitchFamily="34" charset="0"/>
              </a:rPr>
              <a:t>september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Doorselectie</a:t>
            </a:r>
            <a:r>
              <a:rPr lang="en-US" sz="2400" dirty="0">
                <a:latin typeface="Century Gothic" panose="020B0502020202020204" pitchFamily="34" charset="0"/>
              </a:rPr>
              <a:t> in </a:t>
            </a:r>
            <a:r>
              <a:rPr lang="en-US" sz="2400" dirty="0" err="1">
                <a:latin typeface="Century Gothic" panose="020B0502020202020204" pitchFamily="34" charset="0"/>
              </a:rPr>
              <a:t>december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Selecteren</a:t>
            </a:r>
            <a:r>
              <a:rPr lang="en-US" sz="2400" dirty="0">
                <a:latin typeface="Century Gothic" panose="020B0502020202020204" pitchFamily="34" charset="0"/>
              </a:rPr>
              <a:t> is </a:t>
            </a:r>
            <a:r>
              <a:rPr lang="en-US" sz="2400" dirty="0" err="1">
                <a:latin typeface="Century Gothic" panose="020B0502020202020204" pitchFamily="34" charset="0"/>
              </a:rPr>
              <a:t>ook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maatwerk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Rugnummer</a:t>
            </a:r>
            <a:r>
              <a:rPr lang="en-US" sz="2400" dirty="0">
                <a:latin typeface="Century Gothic" panose="020B0502020202020204" pitchFamily="34" charset="0"/>
              </a:rPr>
              <a:t> = </a:t>
            </a:r>
            <a:r>
              <a:rPr lang="en-US" sz="2400" dirty="0" err="1">
                <a:latin typeface="Century Gothic" panose="020B0502020202020204" pitchFamily="34" charset="0"/>
              </a:rPr>
              <a:t>alleen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bij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selectie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2. 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Selectietraining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211" y="4248417"/>
            <a:ext cx="4428269" cy="249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033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678780" y="1772816"/>
            <a:ext cx="7772400" cy="331236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400" dirty="0" err="1">
                <a:latin typeface="Century Gothic" panose="020B0502020202020204" pitchFamily="34" charset="0"/>
              </a:rPr>
              <a:t>Doorselecteren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Blijven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trainen</a:t>
            </a:r>
            <a:r>
              <a:rPr lang="en-US" sz="2400" dirty="0">
                <a:latin typeface="Century Gothic" panose="020B0502020202020204" pitchFamily="34" charset="0"/>
              </a:rPr>
              <a:t> met </a:t>
            </a:r>
            <a:r>
              <a:rPr lang="en-US" sz="2400" dirty="0" err="1">
                <a:latin typeface="Century Gothic" panose="020B0502020202020204" pitchFamily="34" charset="0"/>
              </a:rPr>
              <a:t>meest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gemotiveerde</a:t>
            </a:r>
            <a:r>
              <a:rPr lang="en-US" sz="2400" dirty="0">
                <a:latin typeface="Century Gothic" panose="020B0502020202020204" pitchFamily="34" charset="0"/>
              </a:rPr>
              <a:t> en </a:t>
            </a:r>
            <a:r>
              <a:rPr lang="en-US" sz="2400" dirty="0" err="1">
                <a:latin typeface="Century Gothic" panose="020B0502020202020204" pitchFamily="34" charset="0"/>
              </a:rPr>
              <a:t>getalenteerde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kinderen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Criteria: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inzet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opkomst</a:t>
            </a:r>
            <a:r>
              <a:rPr lang="en-US" sz="2400" dirty="0">
                <a:latin typeface="Century Gothic" panose="020B0502020202020204" pitchFamily="34" charset="0"/>
              </a:rPr>
              <a:t> (</a:t>
            </a:r>
            <a:r>
              <a:rPr lang="en-US" sz="2400" dirty="0" err="1">
                <a:latin typeface="Century Gothic" panose="020B0502020202020204" pitchFamily="34" charset="0"/>
              </a:rPr>
              <a:t>aantal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trainingen</a:t>
            </a:r>
            <a:r>
              <a:rPr lang="en-US" sz="2400" dirty="0">
                <a:latin typeface="Century Gothic" panose="020B0502020202020204" pitchFamily="34" charset="0"/>
              </a:rPr>
              <a:t>, op </a:t>
            </a:r>
            <a:r>
              <a:rPr lang="en-US" sz="2400" dirty="0" err="1">
                <a:latin typeface="Century Gothic" panose="020B0502020202020204" pitchFamily="34" charset="0"/>
              </a:rPr>
              <a:t>tijd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komen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motivatie</a:t>
            </a:r>
            <a:r>
              <a:rPr lang="en-US" sz="2400" dirty="0">
                <a:latin typeface="Century Gothic" panose="020B0502020202020204" pitchFamily="34" charset="0"/>
              </a:rPr>
              <a:t> (</a:t>
            </a:r>
            <a:r>
              <a:rPr lang="en-US" sz="2400" dirty="0" err="1">
                <a:latin typeface="Century Gothic" panose="020B0502020202020204" pitchFamily="34" charset="0"/>
              </a:rPr>
              <a:t>willen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verbeteren</a:t>
            </a:r>
            <a:r>
              <a:rPr lang="en-US" sz="2400" dirty="0">
                <a:latin typeface="Century Gothic" panose="020B0502020202020204" pitchFamily="34" charset="0"/>
              </a:rPr>
              <a:t>, open </a:t>
            </a:r>
            <a:r>
              <a:rPr lang="en-US" sz="2400" dirty="0" err="1">
                <a:latin typeface="Century Gothic" panose="020B0502020202020204" pitchFamily="34" charset="0"/>
              </a:rPr>
              <a:t>staan</a:t>
            </a:r>
            <a:r>
              <a:rPr lang="en-US" sz="2400" dirty="0">
                <a:latin typeface="Century Gothic" panose="020B0502020202020204" pitchFamily="34" charset="0"/>
              </a:rPr>
              <a:t> 	  	   </a:t>
            </a:r>
            <a:r>
              <a:rPr lang="en-US" sz="2400" dirty="0" err="1">
                <a:latin typeface="Century Gothic" panose="020B0502020202020204" pitchFamily="34" charset="0"/>
              </a:rPr>
              <a:t>voor</a:t>
            </a:r>
            <a:r>
              <a:rPr lang="en-US" sz="2400" dirty="0">
                <a:latin typeface="Century Gothic" panose="020B0502020202020204" pitchFamily="34" charset="0"/>
              </a:rPr>
              <a:t> feedback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ontwikkeling</a:t>
            </a:r>
            <a:r>
              <a:rPr lang="en-US" sz="2400" dirty="0">
                <a:latin typeface="Century Gothic" panose="020B0502020202020204" pitchFamily="34" charset="0"/>
              </a:rPr>
              <a:t>; </a:t>
            </a:r>
            <a:r>
              <a:rPr lang="en-US" sz="2400" dirty="0" err="1">
                <a:latin typeface="Century Gothic" panose="020B0502020202020204" pitchFamily="34" charset="0"/>
              </a:rPr>
              <a:t>technische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vooruitgang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fysieke</a:t>
            </a:r>
            <a:r>
              <a:rPr lang="en-US" sz="2400" dirty="0">
                <a:latin typeface="Century Gothic" panose="020B0502020202020204" pitchFamily="34" charset="0"/>
              </a:rPr>
              <a:t> 	 	  </a:t>
            </a:r>
            <a:r>
              <a:rPr lang="en-US" sz="2400" dirty="0" err="1">
                <a:latin typeface="Century Gothic" panose="020B0502020202020204" pitchFamily="34" charset="0"/>
              </a:rPr>
              <a:t>ontwikkeling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tactische</a:t>
            </a:r>
            <a:r>
              <a:rPr lang="en-US" sz="2400" dirty="0">
                <a:latin typeface="Century Gothic" panose="020B0502020202020204" pitchFamily="34" charset="0"/>
              </a:rPr>
              <a:t> en </a:t>
            </a:r>
            <a:r>
              <a:rPr lang="en-US" sz="2400" dirty="0" err="1">
                <a:latin typeface="Century Gothic" panose="020B0502020202020204" pitchFamily="34" charset="0"/>
              </a:rPr>
              <a:t>mentale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groei</a:t>
            </a:r>
            <a:r>
              <a:rPr lang="en-US" sz="2400" dirty="0">
                <a:latin typeface="Century Gothic" panose="020B0502020202020204" pitchFamily="34" charset="0"/>
              </a:rPr>
              <a:t>. </a:t>
            </a: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7" name="Ondertitel 2"/>
          <p:cNvSpPr txBox="1">
            <a:spLocks/>
          </p:cNvSpPr>
          <p:nvPr/>
        </p:nvSpPr>
        <p:spPr>
          <a:xfrm>
            <a:off x="539552" y="5445224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Wanneer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er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sprake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is van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doorselectie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(op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initiatief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van trainer)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vindt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restitutie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van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deelnemers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kosten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plaats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  </a:t>
            </a:r>
            <a:endParaRPr lang="nl-NL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028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ndertitel 2"/>
          <p:cNvSpPr txBox="1">
            <a:spLocks/>
          </p:cNvSpPr>
          <p:nvPr/>
        </p:nvSpPr>
        <p:spPr>
          <a:xfrm>
            <a:off x="242361" y="6010378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Trainen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op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zaterdag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1314">
            <a:off x="107504" y="260649"/>
            <a:ext cx="3168352" cy="2115168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431946"/>
              </p:ext>
            </p:extLst>
          </p:nvPr>
        </p:nvGraphicFramePr>
        <p:xfrm>
          <a:off x="242361" y="1862572"/>
          <a:ext cx="8762574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1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7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err="1">
                          <a:latin typeface="Century Gothic" panose="020B0502020202020204" pitchFamily="34" charset="0"/>
                        </a:rPr>
                        <a:t>Meisjes</a:t>
                      </a:r>
                      <a:endParaRPr lang="nl-NL" sz="2400" dirty="0">
                        <a:latin typeface="Century Gothic" panose="020B0502020202020204" pitchFamily="34" charset="0"/>
                      </a:endParaRPr>
                    </a:p>
                    <a:p>
                      <a:endParaRPr lang="nl-NL" sz="2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E/D </a:t>
                      </a:r>
                      <a:br>
                        <a:rPr lang="en-US" sz="1800" dirty="0">
                          <a:latin typeface="Century Gothic" panose="020B0502020202020204" pitchFamily="34" charset="0"/>
                        </a:rPr>
                      </a:br>
                      <a:r>
                        <a:rPr lang="en-US" sz="1300" dirty="0">
                          <a:latin typeface="Century Gothic" panose="020B0502020202020204" pitchFamily="34" charset="0"/>
                        </a:rPr>
                        <a:t>(2014-2015-2016)</a:t>
                      </a:r>
                      <a:endParaRPr lang="nl-NL" sz="13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C</a:t>
                      </a:r>
                    </a:p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(2012-2013)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entury Gothic" panose="020B0502020202020204" pitchFamily="34" charset="0"/>
                        </a:rPr>
                        <a:t>B</a:t>
                      </a:r>
                    </a:p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(2010-2011)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>
                          <a:latin typeface="Century Gothic" panose="020B0502020202020204" pitchFamily="34" charset="0"/>
                        </a:rPr>
                        <a:t>Locatie</a:t>
                      </a:r>
                      <a:endParaRPr lang="nl-NL" sz="2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2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08.15-10.15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09.15-11.15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10.15-12.15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nl-NL" sz="1800" b="1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Sporthal Dongemond</a:t>
                      </a:r>
                      <a:r>
                        <a:rPr kumimoji="0" lang="nl-NL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Collegeweg1</a:t>
                      </a:r>
                      <a:r>
                        <a:rPr kumimoji="0" lang="nl-NL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R</a:t>
                      </a:r>
                      <a:r>
                        <a:rPr kumimoji="0" lang="nl-NL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aamsdonksveer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Jongens</a:t>
                      </a:r>
                      <a:endParaRPr lang="nl-NL" sz="24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E/D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(2014-2015-2016)</a:t>
                      </a:r>
                      <a:endParaRPr lang="nl-NL" sz="13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C</a:t>
                      </a:r>
                    </a:p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(2012-2013)</a:t>
                      </a:r>
                      <a:endParaRPr lang="nl-NL" sz="18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NL" sz="20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err="1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Locatie</a:t>
                      </a:r>
                      <a:endParaRPr lang="nl-NL" sz="2000" b="1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sz="24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latin typeface="Century Gothic" panose="020B0502020202020204" pitchFamily="34" charset="0"/>
                        </a:rPr>
                        <a:t>08.30-10.00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  <a:p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09.30-11.30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nl-NL" sz="1800" b="1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Sporthal De </a:t>
                      </a:r>
                      <a:r>
                        <a:rPr kumimoji="0" lang="nl-NL" sz="1800" b="1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Roomley</a:t>
                      </a:r>
                      <a:r>
                        <a:rPr kumimoji="0" lang="nl-NL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nl-NL" sz="1800" b="0" i="0" kern="1200" dirty="0" err="1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Groenvelde</a:t>
                      </a:r>
                      <a:r>
                        <a:rPr kumimoji="0" lang="nl-NL" sz="1800" b="0" i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20 Udenhout</a:t>
                      </a:r>
                      <a:endParaRPr lang="nl-NL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59524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58296"/>
            <a:ext cx="8424936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Opleidingsprogramma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en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jaarplanning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204448" cy="3168352"/>
          </a:xfrm>
        </p:spPr>
        <p:txBody>
          <a:bodyPr>
            <a:normAutofit fontScale="92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Sportpsycholoog</a:t>
            </a:r>
            <a:r>
              <a:rPr lang="en-US" sz="2400" dirty="0">
                <a:latin typeface="Century Gothic" panose="020B0502020202020204" pitchFamily="34" charset="0"/>
              </a:rPr>
              <a:t> (</a:t>
            </a:r>
            <a:r>
              <a:rPr lang="en-US" sz="2400" dirty="0" err="1">
                <a:latin typeface="Century Gothic" panose="020B0502020202020204" pitchFamily="34" charset="0"/>
              </a:rPr>
              <a:t>Jitze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Jouwsma</a:t>
            </a:r>
            <a:r>
              <a:rPr lang="en-US" sz="2400" dirty="0">
                <a:latin typeface="Century Gothic" panose="020B0502020202020204" pitchFamily="34" charset="0"/>
              </a:rPr>
              <a:t>)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groeps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sessie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jongste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kinderen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ouders</a:t>
            </a:r>
            <a:r>
              <a:rPr lang="en-US" sz="2400" dirty="0">
                <a:latin typeface="Century Gothic" panose="020B0502020202020204" pitchFamily="34" charset="0"/>
              </a:rPr>
              <a:t>/</a:t>
            </a:r>
            <a:r>
              <a:rPr lang="en-US" sz="2400" dirty="0" err="1">
                <a:latin typeface="Century Gothic" panose="020B0502020202020204" pitchFamily="34" charset="0"/>
              </a:rPr>
              <a:t>verzorgers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observatie</a:t>
            </a:r>
            <a:r>
              <a:rPr lang="en-US" sz="2400" dirty="0">
                <a:latin typeface="Century Gothic" panose="020B0502020202020204" pitchFamily="34" charset="0"/>
              </a:rPr>
              <a:t> in </a:t>
            </a:r>
            <a:r>
              <a:rPr lang="en-US" sz="2400" dirty="0" err="1">
                <a:latin typeface="Century Gothic" panose="020B0502020202020204" pitchFamily="34" charset="0"/>
              </a:rPr>
              <a:t>trainingsgroepen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signalen</a:t>
            </a:r>
            <a:r>
              <a:rPr lang="en-US" sz="2400" dirty="0">
                <a:latin typeface="Century Gothic" panose="020B0502020202020204" pitchFamily="34" charset="0"/>
              </a:rPr>
              <a:t> trainers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individuele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begeleiding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speler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400" i="1" dirty="0" err="1">
                <a:latin typeface="Century Gothic" panose="020B0502020202020204" pitchFamily="34" charset="0"/>
              </a:rPr>
              <a:t>Binnenkort</a:t>
            </a:r>
            <a:r>
              <a:rPr lang="en-US" sz="2400" i="1" dirty="0">
                <a:latin typeface="Century Gothic" panose="020B0502020202020204" pitchFamily="34" charset="0"/>
              </a:rPr>
              <a:t> </a:t>
            </a:r>
            <a:r>
              <a:rPr lang="en-US" sz="2400" i="1" dirty="0" err="1">
                <a:latin typeface="Century Gothic" panose="020B0502020202020204" pitchFamily="34" charset="0"/>
              </a:rPr>
              <a:t>komt</a:t>
            </a:r>
            <a:r>
              <a:rPr lang="en-US" sz="2400" i="1" dirty="0">
                <a:latin typeface="Century Gothic" panose="020B0502020202020204" pitchFamily="34" charset="0"/>
              </a:rPr>
              <a:t> de </a:t>
            </a:r>
            <a:r>
              <a:rPr lang="en-US" sz="2400" i="1" dirty="0" err="1">
                <a:latin typeface="Century Gothic" panose="020B0502020202020204" pitchFamily="34" charset="0"/>
              </a:rPr>
              <a:t>jaarplanning</a:t>
            </a:r>
            <a:r>
              <a:rPr lang="en-US" sz="2400" i="1" dirty="0">
                <a:latin typeface="Century Gothic" panose="020B0502020202020204" pitchFamily="34" charset="0"/>
              </a:rPr>
              <a:t> op de website </a:t>
            </a:r>
            <a:r>
              <a:rPr lang="en-US" sz="2400" i="1" dirty="0" err="1">
                <a:latin typeface="Century Gothic" panose="020B0502020202020204" pitchFamily="34" charset="0"/>
              </a:rPr>
              <a:t>te</a:t>
            </a:r>
            <a:r>
              <a:rPr lang="en-US" sz="2400" i="1" dirty="0">
                <a:latin typeface="Century Gothic" panose="020B0502020202020204" pitchFamily="34" charset="0"/>
              </a:rPr>
              <a:t> </a:t>
            </a:r>
            <a:r>
              <a:rPr lang="en-US" sz="2400" i="1" dirty="0" err="1">
                <a:latin typeface="Century Gothic" panose="020B0502020202020204" pitchFamily="34" charset="0"/>
              </a:rPr>
              <a:t>staan</a:t>
            </a:r>
            <a:r>
              <a:rPr lang="en-US" sz="2400" i="1" dirty="0">
                <a:latin typeface="Century Gothic" panose="020B0502020202020204" pitchFamily="34" charset="0"/>
              </a:rPr>
              <a:t>! </a:t>
            </a: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nl-NL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750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58296"/>
            <a:ext cx="8424936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4.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Ouderbetrokkenheid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 txBox="1">
            <a:spLocks/>
          </p:cNvSpPr>
          <p:nvPr/>
        </p:nvSpPr>
        <p:spPr>
          <a:xfrm>
            <a:off x="395536" y="1772816"/>
            <a:ext cx="8204448" cy="3168352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 fontAlgn="base"/>
            <a:endParaRPr lang="nl-NL" sz="2600" dirty="0">
              <a:latin typeface="Century Gothic" panose="020B0502020202020204" pitchFamily="34" charset="0"/>
            </a:endParaRPr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547936" y="1925216"/>
            <a:ext cx="8204448" cy="316835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Rol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binnen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talentontwikkeling</a:t>
            </a:r>
            <a:r>
              <a:rPr lang="en-US" sz="2400" dirty="0">
                <a:latin typeface="Century Gothic" panose="020B0502020202020204" pitchFamily="34" charset="0"/>
              </a:rPr>
              <a:t> van kind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Gedragscode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Ondersteunende</a:t>
            </a:r>
            <a:r>
              <a:rPr lang="en-US" sz="2400" dirty="0">
                <a:latin typeface="Century Gothic" panose="020B0502020202020204" pitchFamily="34" charset="0"/>
              </a:rPr>
              <a:t> taken </a:t>
            </a:r>
            <a:r>
              <a:rPr lang="en-US" sz="2400" dirty="0" err="1">
                <a:latin typeface="Century Gothic" panose="020B0502020202020204" pitchFamily="34" charset="0"/>
              </a:rPr>
              <a:t>zoals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fotograaf</a:t>
            </a:r>
            <a:r>
              <a:rPr lang="en-US" sz="2400" dirty="0">
                <a:latin typeface="Century Gothic" panose="020B0502020202020204" pitchFamily="34" charset="0"/>
              </a:rPr>
              <a:t>, </a:t>
            </a:r>
            <a:r>
              <a:rPr lang="en-US" sz="2400" dirty="0" err="1">
                <a:latin typeface="Century Gothic" panose="020B0502020202020204" pitchFamily="34" charset="0"/>
              </a:rPr>
              <a:t>teammanager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nl-NL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20493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58296"/>
            <a:ext cx="8424936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Teammanager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 txBox="1">
            <a:spLocks/>
          </p:cNvSpPr>
          <p:nvPr/>
        </p:nvSpPr>
        <p:spPr>
          <a:xfrm>
            <a:off x="395536" y="1772816"/>
            <a:ext cx="8204448" cy="3168352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 fontAlgn="base"/>
            <a:endParaRPr lang="nl-NL" sz="2600" dirty="0">
              <a:latin typeface="Century Gothic" panose="020B0502020202020204" pitchFamily="34" charset="0"/>
            </a:endParaRPr>
          </a:p>
        </p:txBody>
      </p:sp>
      <p:sp>
        <p:nvSpPr>
          <p:cNvPr id="7" name="Ondertitel 2"/>
          <p:cNvSpPr>
            <a:spLocks noGrp="1"/>
          </p:cNvSpPr>
          <p:nvPr>
            <p:ph type="subTitle" idx="1"/>
          </p:nvPr>
        </p:nvSpPr>
        <p:spPr>
          <a:xfrm>
            <a:off x="499183" y="1772816"/>
            <a:ext cx="8204448" cy="3168352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Ondersteund</a:t>
            </a:r>
            <a:r>
              <a:rPr lang="en-US" sz="2400" dirty="0">
                <a:latin typeface="Century Gothic" panose="020B0502020202020204" pitchFamily="34" charset="0"/>
              </a:rPr>
              <a:t> trainers 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sponsorshirts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tournooien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groepspot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sponsor </a:t>
            </a:r>
            <a:r>
              <a:rPr lang="en-US" sz="2400" dirty="0" err="1">
                <a:latin typeface="Century Gothic" panose="020B0502020202020204" pitchFamily="34" charset="0"/>
              </a:rPr>
              <a:t>acties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communicatie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Vrijwilligers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overeenkomst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VOG</a:t>
            </a: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 err="1">
                <a:latin typeface="Century Gothic" panose="020B0502020202020204" pitchFamily="34" charset="0"/>
              </a:rPr>
              <a:t>Interesse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kan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na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selectie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trainingen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bekend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gemaakt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worden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bij</a:t>
            </a:r>
            <a:r>
              <a:rPr lang="en-US" sz="2400" dirty="0">
                <a:latin typeface="Century Gothic" panose="020B0502020202020204" pitchFamily="34" charset="0"/>
              </a:rPr>
              <a:t> trainers. </a:t>
            </a:r>
          </a:p>
          <a:p>
            <a:pPr algn="l"/>
            <a:endParaRPr lang="nl-NL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558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44829"/>
            <a:ext cx="7772400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5.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Kosten</a:t>
            </a:r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204448" cy="316835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Seizoen</a:t>
            </a:r>
            <a:r>
              <a:rPr lang="en-US" sz="2400" dirty="0">
                <a:latin typeface="Century Gothic" panose="020B0502020202020204" pitchFamily="34" charset="0"/>
              </a:rPr>
              <a:t> 2026-2027 € 285,=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dirty="0" err="1">
                <a:latin typeface="Century Gothic" panose="020B0502020202020204" pitchFamily="34" charset="0"/>
              </a:rPr>
              <a:t>Seizoen</a:t>
            </a:r>
            <a:r>
              <a:rPr lang="en-US" sz="2400" dirty="0">
                <a:latin typeface="Century Gothic" panose="020B0502020202020204" pitchFamily="34" charset="0"/>
              </a:rPr>
              <a:t> 2026-2027 </a:t>
            </a:r>
            <a:r>
              <a:rPr lang="en-US" sz="2400" dirty="0" err="1">
                <a:latin typeface="Century Gothic" panose="020B0502020202020204" pitchFamily="34" charset="0"/>
              </a:rPr>
              <a:t>jongens</a:t>
            </a:r>
            <a:r>
              <a:rPr lang="en-US" sz="2400" dirty="0">
                <a:latin typeface="Century Gothic" panose="020B0502020202020204" pitchFamily="34" charset="0"/>
              </a:rPr>
              <a:t> DE € 220,=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22-24 </a:t>
            </a:r>
            <a:r>
              <a:rPr lang="en-US" sz="2400" dirty="0" err="1">
                <a:latin typeface="Century Gothic" panose="020B0502020202020204" pitchFamily="34" charset="0"/>
              </a:rPr>
              <a:t>trainingen</a:t>
            </a:r>
            <a:r>
              <a:rPr lang="en-US" sz="2400" dirty="0">
                <a:latin typeface="Century Gothic" panose="020B0502020202020204" pitchFamily="34" charset="0"/>
              </a:rPr>
              <a:t> van 2 </a:t>
            </a:r>
            <a:r>
              <a:rPr lang="en-US" sz="2400" dirty="0" err="1">
                <a:latin typeface="Century Gothic" panose="020B0502020202020204" pitchFamily="34" charset="0"/>
              </a:rPr>
              <a:t>uur</a:t>
            </a:r>
            <a:r>
              <a:rPr lang="en-US" sz="2400" dirty="0">
                <a:latin typeface="Century Gothic" panose="020B0502020202020204" pitchFamily="34" charset="0"/>
              </a:rPr>
              <a:t> op </a:t>
            </a:r>
            <a:r>
              <a:rPr lang="en-US" sz="2400" dirty="0" err="1">
                <a:latin typeface="Century Gothic" panose="020B0502020202020204" pitchFamily="34" charset="0"/>
              </a:rPr>
              <a:t>zaterdag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i="1" dirty="0">
                <a:latin typeface="Century Gothic" panose="020B0502020202020204" pitchFamily="34" charset="0"/>
              </a:rPr>
              <a:t>(</a:t>
            </a:r>
            <a:r>
              <a:rPr lang="en-US" sz="2400" i="1" dirty="0" err="1">
                <a:latin typeface="Century Gothic" panose="020B0502020202020204" pitchFamily="34" charset="0"/>
              </a:rPr>
              <a:t>volgens</a:t>
            </a:r>
            <a:r>
              <a:rPr lang="en-US" sz="2400" i="1" dirty="0">
                <a:latin typeface="Century Gothic" panose="020B0502020202020204" pitchFamily="34" charset="0"/>
              </a:rPr>
              <a:t> </a:t>
            </a:r>
            <a:r>
              <a:rPr lang="en-US" sz="2400" i="1" dirty="0" err="1">
                <a:latin typeface="Century Gothic" panose="020B0502020202020204" pitchFamily="34" charset="0"/>
              </a:rPr>
              <a:t>jaarplanning</a:t>
            </a:r>
            <a:r>
              <a:rPr lang="en-US" sz="2400" i="1" dirty="0">
                <a:latin typeface="Century Gothic" panose="020B0502020202020204" pitchFamily="34" charset="0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Definitieve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inschrijving</a:t>
            </a:r>
            <a:r>
              <a:rPr lang="en-US" sz="2400" dirty="0">
                <a:latin typeface="Century Gothic" panose="020B0502020202020204" pitchFamily="34" charset="0"/>
              </a:rPr>
              <a:t> via </a:t>
            </a:r>
            <a:r>
              <a:rPr lang="en-US" sz="2400" dirty="0" err="1">
                <a:latin typeface="Century Gothic" panose="020B0502020202020204" pitchFamily="34" charset="0"/>
              </a:rPr>
              <a:t>betaallink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dirty="0">
                <a:latin typeface="Century Gothic" panose="020B0502020202020204" pitchFamily="34" charset="0"/>
              </a:rPr>
              <a:t>website </a:t>
            </a:r>
          </a:p>
          <a:p>
            <a:pPr algn="l"/>
            <a:endParaRPr lang="nl-NL" sz="2400" dirty="0">
              <a:latin typeface="Century Gothic" panose="020B050202020202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254566"/>
            <a:ext cx="2231936" cy="337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34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395536" y="1772816"/>
            <a:ext cx="8204448" cy="3168352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Betalen</a:t>
            </a:r>
            <a:r>
              <a:rPr lang="en-US" sz="2400" dirty="0">
                <a:latin typeface="Century Gothic" panose="020B0502020202020204" pitchFamily="34" charset="0"/>
              </a:rPr>
              <a:t> in twee </a:t>
            </a:r>
            <a:r>
              <a:rPr lang="en-US" sz="2400" dirty="0" err="1">
                <a:latin typeface="Century Gothic" panose="020B0502020202020204" pitchFamily="34" charset="0"/>
              </a:rPr>
              <a:t>termijnen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mogelijk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000" i="1" dirty="0">
                <a:latin typeface="Century Gothic" panose="020B0502020202020204" pitchFamily="34" charset="0"/>
              </a:rPr>
              <a:t>(</a:t>
            </a:r>
            <a:r>
              <a:rPr lang="en-US" sz="2000" i="1" dirty="0" err="1">
                <a:latin typeface="Century Gothic" panose="020B0502020202020204" pitchFamily="34" charset="0"/>
              </a:rPr>
              <a:t>iom</a:t>
            </a:r>
            <a:r>
              <a:rPr lang="en-US" sz="2000" i="1" dirty="0">
                <a:latin typeface="Century Gothic" panose="020B0502020202020204" pitchFamily="34" charset="0"/>
              </a:rPr>
              <a:t> penningmeester)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Maatwerk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000" i="1" dirty="0">
                <a:latin typeface="Century Gothic" panose="020B0502020202020204" pitchFamily="34" charset="0"/>
              </a:rPr>
              <a:t>(</a:t>
            </a:r>
            <a:r>
              <a:rPr lang="en-US" sz="2000" i="1" dirty="0" err="1">
                <a:latin typeface="Century Gothic" panose="020B0502020202020204" pitchFamily="34" charset="0"/>
              </a:rPr>
              <a:t>iom</a:t>
            </a:r>
            <a:r>
              <a:rPr lang="en-US" sz="2000" i="1" dirty="0">
                <a:latin typeface="Century Gothic" panose="020B0502020202020204" pitchFamily="34" charset="0"/>
              </a:rPr>
              <a:t> </a:t>
            </a:r>
            <a:r>
              <a:rPr lang="en-US" sz="2000" i="1" dirty="0" err="1">
                <a:latin typeface="Century Gothic" panose="020B0502020202020204" pitchFamily="34" charset="0"/>
              </a:rPr>
              <a:t>penningmeester</a:t>
            </a:r>
            <a:r>
              <a:rPr lang="en-US" sz="2000" i="1" dirty="0">
                <a:latin typeface="Century Gothic" panose="020B0502020202020204" pitchFamily="34" charset="0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(</a:t>
            </a:r>
            <a:r>
              <a:rPr lang="en-US" sz="2400" dirty="0" err="1">
                <a:latin typeface="Century Gothic" panose="020B0502020202020204" pitchFamily="34" charset="0"/>
              </a:rPr>
              <a:t>Optionele</a:t>
            </a:r>
            <a:r>
              <a:rPr lang="en-US" sz="2400" dirty="0">
                <a:latin typeface="Century Gothic" panose="020B0502020202020204" pitchFamily="34" charset="0"/>
              </a:rPr>
              <a:t>) </a:t>
            </a:r>
            <a:r>
              <a:rPr lang="en-US" sz="2400" dirty="0" err="1">
                <a:latin typeface="Century Gothic" panose="020B0502020202020204" pitchFamily="34" charset="0"/>
              </a:rPr>
              <a:t>bijkomende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kosten</a:t>
            </a:r>
            <a:r>
              <a:rPr lang="en-US" sz="2400" dirty="0">
                <a:latin typeface="Century Gothic" panose="020B0502020202020204" pitchFamily="34" charset="0"/>
              </a:rPr>
              <a:t>; 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dirty="0">
                <a:latin typeface="Century Gothic" panose="020B0502020202020204" pitchFamily="34" charset="0"/>
              </a:rPr>
              <a:t>- (</a:t>
            </a:r>
            <a:r>
              <a:rPr lang="en-US" sz="2400" dirty="0" err="1">
                <a:latin typeface="Century Gothic" panose="020B0502020202020204" pitchFamily="34" charset="0"/>
              </a:rPr>
              <a:t>meerdaagse</a:t>
            </a:r>
            <a:r>
              <a:rPr lang="en-US" sz="2400" dirty="0">
                <a:latin typeface="Century Gothic" panose="020B0502020202020204" pitchFamily="34" charset="0"/>
              </a:rPr>
              <a:t>) </a:t>
            </a:r>
            <a:r>
              <a:rPr lang="en-US" sz="2400" dirty="0" err="1">
                <a:latin typeface="Century Gothic" panose="020B0502020202020204" pitchFamily="34" charset="0"/>
              </a:rPr>
              <a:t>toernooien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dirty="0">
                <a:latin typeface="Century Gothic" panose="020B0502020202020204" pitchFamily="34" charset="0"/>
              </a:rPr>
              <a:t>- </a:t>
            </a:r>
            <a:r>
              <a:rPr lang="en-US" sz="2400" dirty="0" err="1">
                <a:latin typeface="Century Gothic" panose="020B0502020202020204" pitchFamily="34" charset="0"/>
              </a:rPr>
              <a:t>kleding</a:t>
            </a:r>
            <a:br>
              <a:rPr lang="en-US" sz="2400" dirty="0">
                <a:latin typeface="Century Gothic" panose="020B0502020202020204" pitchFamily="34" charset="0"/>
              </a:rPr>
            </a:br>
            <a:r>
              <a:rPr lang="en-US" sz="2400" dirty="0">
                <a:latin typeface="Century Gothic" panose="020B0502020202020204" pitchFamily="34" charset="0"/>
              </a:rPr>
              <a:t>- </a:t>
            </a:r>
            <a:r>
              <a:rPr lang="en-US" sz="2400" dirty="0" err="1">
                <a:latin typeface="Century Gothic" panose="020B0502020202020204" pitchFamily="34" charset="0"/>
              </a:rPr>
              <a:t>sponsorshirt</a:t>
            </a:r>
            <a:r>
              <a:rPr lang="en-US" sz="2400" dirty="0">
                <a:latin typeface="Century Gothic" panose="020B0502020202020204" pitchFamily="34" charset="0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nl-NL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583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58296"/>
            <a:ext cx="8424936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6.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Kleding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32" y="548680"/>
            <a:ext cx="2766392" cy="4328065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559054"/>
            <a:ext cx="2664296" cy="4509283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3160824" y="1988840"/>
            <a:ext cx="28083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latin typeface="Century Gothic" panose="020B0502020202020204" pitchFamily="34" charset="0"/>
              </a:rPr>
              <a:t>Stanno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</a:p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Kosten van </a:t>
            </a:r>
            <a:r>
              <a:rPr lang="en-US" sz="2000" dirty="0" err="1">
                <a:latin typeface="Century Gothic" panose="020B0502020202020204" pitchFamily="34" charset="0"/>
              </a:rPr>
              <a:t>verplicht</a:t>
            </a:r>
            <a:r>
              <a:rPr lang="en-US" sz="2000" dirty="0">
                <a:latin typeface="Century Gothic" panose="020B0502020202020204" pitchFamily="34" charset="0"/>
              </a:rPr>
              <a:t> tenue € 59,= </a:t>
            </a:r>
          </a:p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Short, shirt en </a:t>
            </a:r>
            <a:r>
              <a:rPr lang="en-US" sz="2000" dirty="0" err="1">
                <a:latin typeface="Century Gothic" panose="020B0502020202020204" pitchFamily="34" charset="0"/>
              </a:rPr>
              <a:t>sokken</a:t>
            </a:r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endParaRPr lang="en-US" sz="20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5205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755576" y="1412776"/>
            <a:ext cx="80648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Passessies</a:t>
            </a:r>
            <a:r>
              <a:rPr lang="en-US" sz="2400" dirty="0">
                <a:latin typeface="Century Gothic" panose="020B0502020202020204" pitchFamily="34" charset="0"/>
              </a:rPr>
              <a:t>: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	- 3 </a:t>
            </a:r>
            <a:r>
              <a:rPr lang="en-US" sz="2400" dirty="0" err="1">
                <a:latin typeface="Century Gothic" panose="020B0502020202020204" pitchFamily="34" charset="0"/>
              </a:rPr>
              <a:t>oktober</a:t>
            </a:r>
            <a:r>
              <a:rPr lang="en-US" sz="2400">
                <a:latin typeface="Century Gothic" panose="020B0502020202020204" pitchFamily="34" charset="0"/>
              </a:rPr>
              <a:t>   </a:t>
            </a:r>
            <a:r>
              <a:rPr lang="en-US" sz="2400" dirty="0" err="1">
                <a:latin typeface="Century Gothic" panose="020B0502020202020204" pitchFamily="34" charset="0"/>
              </a:rPr>
              <a:t>jongens</a:t>
            </a:r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dirty="0">
                <a:latin typeface="Century Gothic" panose="020B0502020202020204" pitchFamily="34" charset="0"/>
              </a:rPr>
              <a:t>	- 10 </a:t>
            </a:r>
            <a:r>
              <a:rPr lang="en-US" sz="2400" dirty="0" err="1">
                <a:latin typeface="Century Gothic" panose="020B0502020202020204" pitchFamily="34" charset="0"/>
              </a:rPr>
              <a:t>oktober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meisjes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Online </a:t>
            </a:r>
            <a:r>
              <a:rPr lang="en-US" sz="2400" dirty="0" err="1">
                <a:latin typeface="Century Gothic" panose="020B0502020202020204" pitchFamily="34" charset="0"/>
              </a:rPr>
              <a:t>bestellen</a:t>
            </a:r>
            <a:r>
              <a:rPr lang="en-US" sz="2400" dirty="0">
                <a:latin typeface="Century Gothic" panose="020B0502020202020204" pitchFamily="34" charset="0"/>
              </a:rPr>
              <a:t> en </a:t>
            </a:r>
            <a:r>
              <a:rPr lang="en-US" sz="2400" dirty="0" err="1">
                <a:latin typeface="Century Gothic" panose="020B0502020202020204" pitchFamily="34" charset="0"/>
              </a:rPr>
              <a:t>betalen</a:t>
            </a:r>
            <a:r>
              <a:rPr lang="en-US" sz="2400" dirty="0">
                <a:latin typeface="Century Gothic" panose="020B0502020202020204" pitchFamily="34" charset="0"/>
              </a:rPr>
              <a:t> via www.sport-mind.nl  / </a:t>
            </a:r>
            <a:r>
              <a:rPr lang="en-US" sz="2400" dirty="0" err="1">
                <a:latin typeface="Century Gothic" panose="020B0502020202020204" pitchFamily="34" charset="0"/>
              </a:rPr>
              <a:t>teamshop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Handbalschool</a:t>
            </a:r>
            <a:r>
              <a:rPr lang="en-US" sz="2400" dirty="0">
                <a:latin typeface="Century Gothic" panose="020B0502020202020204" pitchFamily="34" charset="0"/>
              </a:rPr>
              <a:t> Brabant.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Let op!  </a:t>
            </a:r>
            <a:r>
              <a:rPr lang="en-US" sz="2400" dirty="0" err="1">
                <a:latin typeface="Century Gothic" panose="020B0502020202020204" pitchFamily="34" charset="0"/>
              </a:rPr>
              <a:t>Bestellen</a:t>
            </a:r>
            <a:r>
              <a:rPr lang="en-US" sz="2400" dirty="0">
                <a:latin typeface="Century Gothic" panose="020B0502020202020204" pitchFamily="34" charset="0"/>
              </a:rPr>
              <a:t> op </a:t>
            </a:r>
            <a:r>
              <a:rPr lang="en-US" sz="2400" b="1" u="sng" dirty="0" err="1">
                <a:latin typeface="Century Gothic" panose="020B0502020202020204" pitchFamily="34" charset="0"/>
              </a:rPr>
              <a:t>voor</a:t>
            </a:r>
            <a:r>
              <a:rPr lang="en-US" sz="2400" b="1" u="sng" dirty="0">
                <a:latin typeface="Century Gothic" panose="020B0502020202020204" pitchFamily="34" charset="0"/>
              </a:rPr>
              <a:t> en </a:t>
            </a:r>
            <a:r>
              <a:rPr lang="en-US" sz="2400" b="1" u="sng" dirty="0" err="1">
                <a:latin typeface="Century Gothic" panose="020B0502020202020204" pitchFamily="34" charset="0"/>
              </a:rPr>
              <a:t>achternaam</a:t>
            </a:r>
            <a:r>
              <a:rPr lang="en-US" sz="2400" b="1" u="sng" dirty="0">
                <a:latin typeface="Century Gothic" panose="020B0502020202020204" pitchFamily="34" charset="0"/>
              </a:rPr>
              <a:t> KIND </a:t>
            </a:r>
            <a:r>
              <a:rPr lang="en-US" sz="2400" dirty="0">
                <a:latin typeface="Century Gothic" panose="020B0502020202020204" pitchFamily="34" charset="0"/>
              </a:rPr>
              <a:t>en </a:t>
            </a:r>
            <a:r>
              <a:rPr lang="en-US" sz="2400" dirty="0" err="1">
                <a:latin typeface="Century Gothic" panose="020B0502020202020204" pitchFamily="34" charset="0"/>
              </a:rPr>
              <a:t>toegewezen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rugnummer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Bestellen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voor</a:t>
            </a:r>
            <a:r>
              <a:rPr lang="en-US" sz="2400" dirty="0">
                <a:latin typeface="Century Gothic" panose="020B0502020202020204" pitchFamily="34" charset="0"/>
              </a:rPr>
              <a:t> 19 </a:t>
            </a:r>
            <a:r>
              <a:rPr lang="en-US" sz="2400" dirty="0" err="1">
                <a:latin typeface="Century Gothic" panose="020B0502020202020204" pitchFamily="34" charset="0"/>
              </a:rPr>
              <a:t>oktober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Alle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kleding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wordt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medio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november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tegelijk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geleverd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tijdens</a:t>
            </a:r>
            <a:r>
              <a:rPr lang="en-US" sz="2400" dirty="0">
                <a:latin typeface="Century Gothic" panose="020B0502020202020204" pitchFamily="34" charset="0"/>
              </a:rPr>
              <a:t> training. </a:t>
            </a:r>
          </a:p>
        </p:txBody>
      </p:sp>
    </p:spTree>
    <p:extLst>
      <p:ext uri="{BB962C8B-B14F-4D97-AF65-F5344CB8AC3E}">
        <p14:creationId xmlns:p14="http://schemas.microsoft.com/office/powerpoint/2010/main" val="512178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2F008-BCA4-A46F-DFE8-A086273E5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603F9695-37BB-AD2F-2FD2-FD89C857EF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1B244799-86B8-E05F-8887-80FCF72B40A3}"/>
              </a:ext>
            </a:extLst>
          </p:cNvPr>
          <p:cNvSpPr txBox="1"/>
          <p:nvPr/>
        </p:nvSpPr>
        <p:spPr>
          <a:xfrm>
            <a:off x="755576" y="1412776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Century Gothic" panose="020B0502020202020204" pitchFamily="34" charset="0"/>
            </a:endParaRPr>
          </a:p>
          <a:p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473ECF1-5DD7-0CFB-5CDB-A2BECFDE97A3}"/>
              </a:ext>
            </a:extLst>
          </p:cNvPr>
          <p:cNvSpPr txBox="1"/>
          <p:nvPr/>
        </p:nvSpPr>
        <p:spPr>
          <a:xfrm>
            <a:off x="323528" y="1628826"/>
            <a:ext cx="8496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Sponsorshirt</a:t>
            </a:r>
            <a:r>
              <a:rPr lang="en-US" sz="2400" dirty="0">
                <a:latin typeface="Century Gothic" panose="020B0502020202020204" pitchFamily="34" charset="0"/>
              </a:rPr>
              <a:t> en </a:t>
            </a:r>
            <a:r>
              <a:rPr lang="en-US" sz="2400" dirty="0" err="1">
                <a:latin typeface="Century Gothic" panose="020B0502020202020204" pitchFamily="34" charset="0"/>
              </a:rPr>
              <a:t>groepspot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Per team </a:t>
            </a:r>
            <a:r>
              <a:rPr lang="en-US" sz="2400" dirty="0" err="1">
                <a:latin typeface="Century Gothic" panose="020B0502020202020204" pitchFamily="34" charset="0"/>
              </a:rPr>
              <a:t>zoeken</a:t>
            </a:r>
            <a:r>
              <a:rPr lang="en-US" sz="2400" dirty="0">
                <a:latin typeface="Century Gothic" panose="020B0502020202020204" pitchFamily="34" charset="0"/>
              </a:rPr>
              <a:t> van </a:t>
            </a:r>
            <a:r>
              <a:rPr lang="en-US" sz="2400" dirty="0" err="1">
                <a:latin typeface="Century Gothic" panose="020B0502020202020204" pitchFamily="34" charset="0"/>
              </a:rPr>
              <a:t>sponsoren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Iedere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speler</a:t>
            </a:r>
            <a:r>
              <a:rPr lang="en-US" sz="2400" dirty="0">
                <a:latin typeface="Century Gothic" panose="020B0502020202020204" pitchFamily="34" charset="0"/>
              </a:rPr>
              <a:t> 50 euro </a:t>
            </a:r>
            <a:r>
              <a:rPr lang="en-US" sz="2400" dirty="0" err="1">
                <a:latin typeface="Century Gothic" panose="020B0502020202020204" pitchFamily="34" charset="0"/>
              </a:rPr>
              <a:t>minimale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inzet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De </a:t>
            </a:r>
            <a:r>
              <a:rPr lang="en-US" sz="2400" dirty="0" err="1">
                <a:latin typeface="Century Gothic" panose="020B0502020202020204" pitchFamily="34" charset="0"/>
              </a:rPr>
              <a:t>helft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wordt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sponsorshirt</a:t>
            </a:r>
            <a:r>
              <a:rPr lang="en-US" sz="2400" dirty="0">
                <a:latin typeface="Century Gothic" panose="020B0502020202020204" pitchFamily="34" charset="0"/>
              </a:rPr>
              <a:t> van </a:t>
            </a:r>
            <a:r>
              <a:rPr lang="en-US" sz="2400" dirty="0" err="1">
                <a:latin typeface="Century Gothic" panose="020B0502020202020204" pitchFamily="34" charset="0"/>
              </a:rPr>
              <a:t>betaald</a:t>
            </a:r>
            <a:r>
              <a:rPr lang="en-US" sz="2400" dirty="0">
                <a:latin typeface="Century Gothic" panose="020B0502020202020204" pitchFamily="34" charset="0"/>
              </a:rPr>
              <a:t>, de </a:t>
            </a:r>
            <a:r>
              <a:rPr lang="en-US" sz="2400" dirty="0" err="1">
                <a:latin typeface="Century Gothic" panose="020B0502020202020204" pitchFamily="34" charset="0"/>
              </a:rPr>
              <a:t>overige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opbrengst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gaat</a:t>
            </a:r>
            <a:r>
              <a:rPr lang="en-US" sz="2400" dirty="0">
                <a:latin typeface="Century Gothic" panose="020B0502020202020204" pitchFamily="34" charset="0"/>
              </a:rPr>
              <a:t> in de </a:t>
            </a:r>
            <a:r>
              <a:rPr lang="en-US" sz="2400" dirty="0" err="1">
                <a:latin typeface="Century Gothic" panose="020B0502020202020204" pitchFamily="34" charset="0"/>
              </a:rPr>
              <a:t>groepspot</a:t>
            </a:r>
            <a:r>
              <a:rPr lang="en-US" sz="2400" dirty="0"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De </a:t>
            </a:r>
            <a:r>
              <a:rPr lang="en-US" sz="2400" dirty="0" err="1">
                <a:latin typeface="Century Gothic" panose="020B0502020202020204" pitchFamily="34" charset="0"/>
              </a:rPr>
              <a:t>minimale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inleg</a:t>
            </a:r>
            <a:r>
              <a:rPr lang="en-US" sz="2400" dirty="0">
                <a:latin typeface="Century Gothic" panose="020B0502020202020204" pitchFamily="34" charset="0"/>
              </a:rPr>
              <a:t> van 50 euro </a:t>
            </a:r>
            <a:r>
              <a:rPr lang="en-US" sz="2400" dirty="0" err="1">
                <a:latin typeface="Century Gothic" panose="020B0502020202020204" pitchFamily="34" charset="0"/>
              </a:rPr>
              <a:t>voor</a:t>
            </a:r>
            <a:r>
              <a:rPr lang="en-US" sz="2400" dirty="0">
                <a:latin typeface="Century Gothic" panose="020B0502020202020204" pitchFamily="34" charset="0"/>
              </a:rPr>
              <a:t> het </a:t>
            </a:r>
            <a:r>
              <a:rPr lang="en-US" sz="2400" dirty="0" err="1">
                <a:latin typeface="Century Gothic" panose="020B0502020202020204" pitchFamily="34" charset="0"/>
              </a:rPr>
              <a:t>sponsorshirt</a:t>
            </a:r>
            <a:r>
              <a:rPr lang="en-US" sz="2400" dirty="0">
                <a:latin typeface="Century Gothic" panose="020B0502020202020204" pitchFamily="34" charset="0"/>
              </a:rPr>
              <a:t> is </a:t>
            </a:r>
            <a:r>
              <a:rPr lang="en-US" sz="2400" dirty="0" err="1">
                <a:latin typeface="Century Gothic" panose="020B0502020202020204" pitchFamily="34" charset="0"/>
              </a:rPr>
              <a:t>voor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iedere</a:t>
            </a:r>
            <a:r>
              <a:rPr lang="en-US" sz="2400" dirty="0">
                <a:latin typeface="Century Gothic" panose="020B0502020202020204" pitchFamily="34" charset="0"/>
              </a:rPr>
              <a:t> kind </a:t>
            </a:r>
            <a:r>
              <a:rPr lang="en-US" sz="2400" dirty="0" err="1">
                <a:latin typeface="Century Gothic" panose="020B0502020202020204" pitchFamily="34" charset="0"/>
              </a:rPr>
              <a:t>verplicht</a:t>
            </a:r>
            <a:r>
              <a:rPr lang="en-US" sz="2400" dirty="0">
                <a:latin typeface="Century Gothic" panose="020B0502020202020204" pitchFamily="34" charset="0"/>
              </a:rPr>
              <a:t>. Maar </a:t>
            </a:r>
            <a:r>
              <a:rPr lang="en-US" sz="2400" dirty="0" err="1">
                <a:latin typeface="Century Gothic" panose="020B0502020202020204" pitchFamily="34" charset="0"/>
              </a:rPr>
              <a:t>kan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natuurlijk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opgehaald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worden</a:t>
            </a:r>
            <a:r>
              <a:rPr lang="en-US" sz="2400" dirty="0">
                <a:latin typeface="Century Gothic" panose="020B0502020202020204" pitchFamily="34" charset="0"/>
              </a:rPr>
              <a:t> door </a:t>
            </a:r>
            <a:r>
              <a:rPr lang="en-US" sz="2400" dirty="0" err="1">
                <a:latin typeface="Century Gothic" panose="020B0502020202020204" pitchFamily="34" charset="0"/>
              </a:rPr>
              <a:t>zoeken</a:t>
            </a:r>
            <a:r>
              <a:rPr lang="en-US" sz="2400" dirty="0">
                <a:latin typeface="Century Gothic" panose="020B0502020202020204" pitchFamily="34" charset="0"/>
              </a:rPr>
              <a:t> van </a:t>
            </a:r>
            <a:r>
              <a:rPr lang="en-US" sz="2400" dirty="0" err="1">
                <a:latin typeface="Century Gothic" panose="020B0502020202020204" pitchFamily="34" charset="0"/>
              </a:rPr>
              <a:t>sponsoren</a:t>
            </a:r>
            <a:r>
              <a:rPr lang="en-US" sz="2400" dirty="0"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1588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58296"/>
            <a:ext cx="8424936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7.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Tournooi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 txBox="1">
            <a:spLocks/>
          </p:cNvSpPr>
          <p:nvPr/>
        </p:nvSpPr>
        <p:spPr>
          <a:xfrm>
            <a:off x="395536" y="1772816"/>
            <a:ext cx="8204448" cy="3168352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Niet</a:t>
            </a:r>
            <a:r>
              <a:rPr lang="en-US" sz="2400" dirty="0">
                <a:latin typeface="Century Gothic" panose="020B0502020202020204" pitchFamily="34" charset="0"/>
              </a:rPr>
              <a:t> “main course”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In </a:t>
            </a:r>
            <a:r>
              <a:rPr lang="en-US" sz="2400" dirty="0" err="1">
                <a:latin typeface="Century Gothic" panose="020B0502020202020204" pitchFamily="34" charset="0"/>
              </a:rPr>
              <a:t>overleg</a:t>
            </a:r>
            <a:r>
              <a:rPr lang="en-US" sz="2400" dirty="0">
                <a:latin typeface="Century Gothic" panose="020B0502020202020204" pitchFamily="34" charset="0"/>
              </a:rPr>
              <a:t> met trainers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Verschillend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voor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trainingsgroepen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1 of </a:t>
            </a:r>
            <a:r>
              <a:rPr lang="en-US" sz="2400" dirty="0" err="1">
                <a:latin typeface="Century Gothic" panose="020B0502020202020204" pitchFamily="34" charset="0"/>
              </a:rPr>
              <a:t>meerdaags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tournooi</a:t>
            </a:r>
            <a:endParaRPr lang="en-US" sz="2400" dirty="0">
              <a:latin typeface="Century Gothic" panose="020B0502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Groot </a:t>
            </a:r>
            <a:r>
              <a:rPr lang="en-US" sz="2400" dirty="0" err="1">
                <a:latin typeface="Century Gothic" panose="020B0502020202020204" pitchFamily="34" charset="0"/>
              </a:rPr>
              <a:t>afsluitend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buitenslands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tournooi</a:t>
            </a:r>
            <a:r>
              <a:rPr lang="en-US" sz="2400" dirty="0">
                <a:latin typeface="Century Gothic" panose="020B0502020202020204" pitchFamily="34" charset="0"/>
              </a:rPr>
              <a:t> (in </a:t>
            </a:r>
            <a:r>
              <a:rPr lang="en-US" sz="2400" dirty="0" err="1">
                <a:latin typeface="Century Gothic" panose="020B0502020202020204" pitchFamily="34" charset="0"/>
              </a:rPr>
              <a:t>zomer</a:t>
            </a:r>
            <a:r>
              <a:rPr lang="en-US" sz="2400" dirty="0">
                <a:latin typeface="Century Gothic" panose="020B0502020202020204" pitchFamily="34" charset="0"/>
              </a:rPr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entury Gothic" panose="020B0502020202020204" pitchFamily="34" charset="0"/>
              </a:rPr>
              <a:t>Kan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niet</a:t>
            </a:r>
            <a:r>
              <a:rPr lang="en-US" sz="2400" dirty="0">
                <a:latin typeface="Century Gothic" panose="020B0502020202020204" pitchFamily="34" charset="0"/>
              </a:rPr>
              <a:t> in </a:t>
            </a:r>
            <a:r>
              <a:rPr lang="en-US" sz="2400" dirty="0" err="1">
                <a:latin typeface="Century Gothic" panose="020B0502020202020204" pitchFamily="34" charset="0"/>
              </a:rPr>
              <a:t>termijnen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betaald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worden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nl-NL" sz="2400" dirty="0">
              <a:latin typeface="Century Gothic" panose="020B0502020202020204" pitchFamily="34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327726"/>
            <a:ext cx="3369266" cy="225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87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58296"/>
            <a:ext cx="8424936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8. </a:t>
            </a:r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Gedragscode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 txBox="1">
            <a:spLocks/>
          </p:cNvSpPr>
          <p:nvPr/>
        </p:nvSpPr>
        <p:spPr>
          <a:xfrm>
            <a:off x="395536" y="1772816"/>
            <a:ext cx="8204448" cy="3168352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7" name="Ondertitel 2"/>
          <p:cNvSpPr txBox="1">
            <a:spLocks/>
          </p:cNvSpPr>
          <p:nvPr/>
        </p:nvSpPr>
        <p:spPr>
          <a:xfrm>
            <a:off x="355157" y="1655404"/>
            <a:ext cx="8784976" cy="3686828"/>
          </a:xfrm>
          <a:prstGeom prst="rect">
            <a:avLst/>
          </a:prstGeom>
        </p:spPr>
        <p:txBody>
          <a:bodyPr vert="horz" lIns="45720" rIns="45720">
            <a:normAutofit fontScale="92500" lnSpcReduction="10000"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2400" dirty="0" err="1">
                <a:latin typeface="Century Gothic" panose="020B0502020202020204" pitchFamily="34" charset="0"/>
              </a:rPr>
              <a:t>Samenwerking</a:t>
            </a:r>
            <a:r>
              <a:rPr lang="en-US" sz="2400" dirty="0">
                <a:latin typeface="Century Gothic" panose="020B0502020202020204" pitchFamily="34" charset="0"/>
              </a:rPr>
              <a:t> NHV </a:t>
            </a:r>
            <a:r>
              <a:rPr lang="en-US" sz="2400" dirty="0" err="1">
                <a:latin typeface="Century Gothic" panose="020B0502020202020204" pitchFamily="34" charset="0"/>
              </a:rPr>
              <a:t>Veilig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Sporten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gedragscode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opgesteld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voor</a:t>
            </a:r>
            <a:r>
              <a:rPr lang="en-US" sz="2400" dirty="0">
                <a:latin typeface="Century Gothic" panose="020B0502020202020204" pitchFamily="34" charset="0"/>
              </a:rPr>
              <a:t>:</a:t>
            </a: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Sporters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Trainers, coaches en </a:t>
            </a:r>
            <a:r>
              <a:rPr lang="en-US" sz="2400" dirty="0" err="1">
                <a:latin typeface="Century Gothic" panose="020B0502020202020204" pitchFamily="34" charset="0"/>
              </a:rPr>
              <a:t>teammanagers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Bestuur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Ouders</a:t>
            </a:r>
            <a:r>
              <a:rPr lang="en-US" sz="2400" dirty="0">
                <a:latin typeface="Century Gothic" panose="020B0502020202020204" pitchFamily="34" charset="0"/>
              </a:rPr>
              <a:t> / </a:t>
            </a:r>
            <a:r>
              <a:rPr lang="en-US" sz="2400" dirty="0" err="1">
                <a:latin typeface="Century Gothic" panose="020B0502020202020204" pitchFamily="34" charset="0"/>
              </a:rPr>
              <a:t>verzorgers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>
                <a:latin typeface="Century Gothic" panose="020B0502020202020204" pitchFamily="34" charset="0"/>
              </a:rPr>
              <a:t>	- </a:t>
            </a:r>
            <a:r>
              <a:rPr lang="en-US" sz="2400" dirty="0" err="1">
                <a:latin typeface="Century Gothic" panose="020B0502020202020204" pitchFamily="34" charset="0"/>
              </a:rPr>
              <a:t>Toeschouwers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algn="l"/>
            <a:r>
              <a:rPr lang="en-US" sz="2400" dirty="0" err="1">
                <a:latin typeface="Century Gothic" panose="020B0502020202020204" pitchFamily="34" charset="0"/>
              </a:rPr>
              <a:t>Deze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staan</a:t>
            </a:r>
            <a:r>
              <a:rPr lang="en-US" sz="2400" dirty="0">
                <a:latin typeface="Century Gothic" panose="020B0502020202020204" pitchFamily="34" charset="0"/>
              </a:rPr>
              <a:t> op website. </a:t>
            </a:r>
            <a:r>
              <a:rPr lang="en-US" sz="2400" dirty="0" err="1">
                <a:latin typeface="Century Gothic" panose="020B0502020202020204" pitchFamily="34" charset="0"/>
              </a:rPr>
              <a:t>Bij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aangaan</a:t>
            </a:r>
            <a:r>
              <a:rPr lang="en-US" sz="2400" dirty="0">
                <a:latin typeface="Century Gothic" panose="020B0502020202020204" pitchFamily="34" charset="0"/>
              </a:rPr>
              <a:t> van de </a:t>
            </a:r>
            <a:r>
              <a:rPr lang="en-US" sz="2400" dirty="0" err="1">
                <a:latin typeface="Century Gothic" panose="020B0502020202020204" pitchFamily="34" charset="0"/>
              </a:rPr>
              <a:t>overeenkomst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ga</a:t>
            </a:r>
            <a:r>
              <a:rPr lang="en-US" sz="2400" dirty="0">
                <a:latin typeface="Century Gothic" panose="020B0502020202020204" pitchFamily="34" charset="0"/>
              </a:rPr>
              <a:t> je </a:t>
            </a:r>
            <a:r>
              <a:rPr lang="en-US" sz="2400" dirty="0" err="1">
                <a:latin typeface="Century Gothic" panose="020B0502020202020204" pitchFamily="34" charset="0"/>
              </a:rPr>
              <a:t>ook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acoord</a:t>
            </a:r>
            <a:r>
              <a:rPr lang="en-US" sz="2400" dirty="0">
                <a:latin typeface="Century Gothic" panose="020B0502020202020204" pitchFamily="34" charset="0"/>
              </a:rPr>
              <a:t> met </a:t>
            </a:r>
            <a:r>
              <a:rPr lang="en-US" sz="2400" dirty="0" err="1">
                <a:latin typeface="Century Gothic" panose="020B0502020202020204" pitchFamily="34" charset="0"/>
              </a:rPr>
              <a:t>deze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afspraken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rondom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 err="1">
                <a:latin typeface="Century Gothic" panose="020B0502020202020204" pitchFamily="34" charset="0"/>
              </a:rPr>
              <a:t>gedrag</a:t>
            </a:r>
            <a:r>
              <a:rPr lang="en-US" sz="2400" dirty="0">
                <a:latin typeface="Century Gothic" panose="020B0502020202020204" pitchFamily="34" charset="0"/>
              </a:rPr>
              <a:t>. </a:t>
            </a: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en-US" sz="2400" dirty="0">
              <a:latin typeface="Century Gothic" panose="020B0502020202020204" pitchFamily="34" charset="0"/>
            </a:endParaRPr>
          </a:p>
          <a:p>
            <a:pPr algn="l"/>
            <a:endParaRPr lang="nl-NL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0478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6632"/>
            <a:ext cx="3154313" cy="1512194"/>
          </a:xfrm>
          <a:prstGeom prst="rect">
            <a:avLst/>
          </a:prstGeom>
        </p:spPr>
      </p:pic>
      <p:sp>
        <p:nvSpPr>
          <p:cNvPr id="4" name="Ondertitel 2"/>
          <p:cNvSpPr txBox="1">
            <a:spLocks/>
          </p:cNvSpPr>
          <p:nvPr/>
        </p:nvSpPr>
        <p:spPr>
          <a:xfrm>
            <a:off x="251520" y="5658296"/>
            <a:ext cx="8424936" cy="1199704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/>
            <a:r>
              <a:rPr lang="en-US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Vertrouwenspersoon</a:t>
            </a:r>
            <a:endParaRPr lang="nl-NL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Ondertitel 2"/>
          <p:cNvSpPr txBox="1">
            <a:spLocks/>
          </p:cNvSpPr>
          <p:nvPr/>
        </p:nvSpPr>
        <p:spPr>
          <a:xfrm>
            <a:off x="395536" y="1772816"/>
            <a:ext cx="8204448" cy="3168352"/>
          </a:xfrm>
          <a:prstGeom prst="rect">
            <a:avLst/>
          </a:prstGeom>
        </p:spPr>
        <p:txBody>
          <a:bodyPr vert="horz" lIns="45720" rIns="45720">
            <a:normAutofit fontScale="92500" lnSpcReduction="20000"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l" fontAlgn="base"/>
            <a:r>
              <a:rPr lang="nl-NL" sz="2600" dirty="0">
                <a:latin typeface="Century Gothic" panose="020B0502020202020204" pitchFamily="34" charset="0"/>
              </a:rPr>
              <a:t>Als je een vorm van grensoverschrijdend gedrag constateert, neem dan direct contact op met het Bestuur en/of de Vertrouwenspersoon van HBS.</a:t>
            </a:r>
          </a:p>
          <a:p>
            <a:pPr algn="l" fontAlgn="base"/>
            <a:endParaRPr lang="nl-NL" sz="2600" dirty="0">
              <a:latin typeface="Century Gothic" panose="020B0502020202020204" pitchFamily="34" charset="0"/>
            </a:endParaRPr>
          </a:p>
          <a:p>
            <a:pPr algn="l" fontAlgn="base"/>
            <a:r>
              <a:rPr lang="nl-NL" sz="2600" dirty="0">
                <a:latin typeface="Century Gothic" panose="020B0502020202020204" pitchFamily="34" charset="0"/>
              </a:rPr>
              <a:t>Deze kan dan het gesprek aangaan, onderzoek instellen en actie ondernemen tegen de desbetreffende persoon en/of personen. </a:t>
            </a:r>
          </a:p>
          <a:p>
            <a:pPr algn="l" fontAlgn="base"/>
            <a:endParaRPr lang="en-US" sz="2600" dirty="0">
              <a:latin typeface="Century Gothic" panose="020B0502020202020204" pitchFamily="34" charset="0"/>
            </a:endParaRPr>
          </a:p>
          <a:p>
            <a:pPr algn="l" fontAlgn="base"/>
            <a:r>
              <a:rPr lang="en-US" sz="2600" dirty="0" err="1">
                <a:latin typeface="Century Gothic" panose="020B0502020202020204" pitchFamily="34" charset="0"/>
              </a:rPr>
              <a:t>Alle</a:t>
            </a:r>
            <a:r>
              <a:rPr lang="en-US" sz="2600" dirty="0">
                <a:latin typeface="Century Gothic" panose="020B0502020202020204" pitchFamily="34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</a:rPr>
              <a:t>informatie</a:t>
            </a:r>
            <a:r>
              <a:rPr lang="en-US" sz="2600" dirty="0">
                <a:latin typeface="Century Gothic" panose="020B0502020202020204" pitchFamily="34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</a:rPr>
              <a:t>staat</a:t>
            </a:r>
            <a:r>
              <a:rPr lang="en-US" sz="2600" dirty="0">
                <a:latin typeface="Century Gothic" panose="020B0502020202020204" pitchFamily="34" charset="0"/>
              </a:rPr>
              <a:t> op </a:t>
            </a:r>
            <a:r>
              <a:rPr lang="en-US" sz="2600" dirty="0" err="1">
                <a:latin typeface="Century Gothic" panose="020B0502020202020204" pitchFamily="34" charset="0"/>
              </a:rPr>
              <a:t>onze</a:t>
            </a:r>
            <a:r>
              <a:rPr lang="en-US" sz="2600" dirty="0">
                <a:latin typeface="Century Gothic" panose="020B0502020202020204" pitchFamily="34" charset="0"/>
              </a:rPr>
              <a:t> website</a:t>
            </a:r>
            <a:endParaRPr lang="nl-NL"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9716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Concour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606</TotalTime>
  <Words>1172</Words>
  <Application>Microsoft Office PowerPoint</Application>
  <PresentationFormat>Diavoorstelling (4:3)</PresentationFormat>
  <Paragraphs>241</Paragraphs>
  <Slides>30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8" baseType="lpstr">
      <vt:lpstr>Arial</vt:lpstr>
      <vt:lpstr>Calibri</vt:lpstr>
      <vt:lpstr>Century Gothic</vt:lpstr>
      <vt:lpstr>Lucida Sans Unicode</vt:lpstr>
      <vt:lpstr>Verdana</vt:lpstr>
      <vt:lpstr>Wingdings 2</vt:lpstr>
      <vt:lpstr>Wingdings 3</vt:lpstr>
      <vt:lpstr>Concours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Taken Handbalschool</vt:lpstr>
      <vt:lpstr>Handbalscholen in Brabant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Andrea</dc:creator>
  <cp:lastModifiedBy>Ilse van Exel</cp:lastModifiedBy>
  <cp:revision>87</cp:revision>
  <dcterms:created xsi:type="dcterms:W3CDTF">2023-09-04T10:06:03Z</dcterms:created>
  <dcterms:modified xsi:type="dcterms:W3CDTF">2026-09-22T09:06:53Z</dcterms:modified>
</cp:coreProperties>
</file>